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78" r:id="rId4"/>
    <p:sldId id="269" r:id="rId5"/>
    <p:sldId id="291" r:id="rId6"/>
    <p:sldId id="265" r:id="rId7"/>
    <p:sldId id="297" r:id="rId8"/>
    <p:sldId id="298" r:id="rId9"/>
    <p:sldId id="302" r:id="rId10"/>
    <p:sldId id="301" r:id="rId11"/>
    <p:sldId id="299" r:id="rId12"/>
    <p:sldId id="303" r:id="rId13"/>
    <p:sldId id="304" r:id="rId14"/>
    <p:sldId id="310" r:id="rId15"/>
    <p:sldId id="305" r:id="rId16"/>
    <p:sldId id="306" r:id="rId17"/>
    <p:sldId id="307" r:id="rId18"/>
    <p:sldId id="31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>
      <p:cViewPr>
        <p:scale>
          <a:sx n="70" d="100"/>
          <a:sy n="70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6080363" cy="460803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30C80-817C-4EC2-BBBB-2457BBECD4F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15B84-9789-49AE-B8C8-60A5F26987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56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900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342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524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650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9633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844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806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" y="2259000"/>
            <a:ext cx="6089772" cy="202500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0464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00" y="1809000"/>
            <a:ext cx="8792959" cy="4502963"/>
          </a:xfrm>
        </p:spPr>
        <p:txBody>
          <a:bodyPr/>
          <a:lstStyle>
            <a:lvl1pPr>
              <a:tabLst>
                <a:tab pos="2868613" algn="l"/>
              </a:tabLst>
              <a:defRPr>
                <a:solidFill>
                  <a:schemeClr val="accent3">
                    <a:lumMod val="75000"/>
                  </a:schemeClr>
                </a:solidFill>
              </a:defRPr>
            </a:lvl1pPr>
            <a:lvl2pPr>
              <a:tabLst>
                <a:tab pos="2868613" algn="l"/>
              </a:tabLst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tabLst>
                <a:tab pos="2868613" algn="l"/>
              </a:tabLst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tabLst>
                <a:tab pos="2868613" algn="l"/>
              </a:tabLst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tabLst>
                <a:tab pos="2868613" algn="l"/>
              </a:tabLst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5513ABB-3665-4C04-B6E2-F771C72F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59" y="189000"/>
            <a:ext cx="881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73379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A4875AB-927E-4523-9A7A-809F9A1EB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59" y="189000"/>
            <a:ext cx="881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1703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950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499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235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823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44.tiff"/><Relationship Id="rId4" Type="http://schemas.openxmlformats.org/officeDocument/2006/relationships/image" Target="../media/image35.tiff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drive.google.com/file/d/123bzudf4si02HdgBlr84reC77w3GblkJ/view?usp=share_link" TargetMode="External"/><Relationship Id="rId7" Type="http://schemas.openxmlformats.org/officeDocument/2006/relationships/image" Target="../media/image44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dt-kiselevsk.profiedu.ru/" TargetMode="External"/><Relationship Id="rId11" Type="http://schemas.openxmlformats.org/officeDocument/2006/relationships/slide" Target="slide5.xml"/><Relationship Id="rId5" Type="http://schemas.openxmlformats.org/officeDocument/2006/relationships/image" Target="../media/image35.tiff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13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6.svg"/><Relationship Id="rId12" Type="http://schemas.openxmlformats.org/officeDocument/2006/relationships/image" Target="../media/image7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35.tiff"/><Relationship Id="rId10" Type="http://schemas.openxmlformats.org/officeDocument/2006/relationships/image" Target="../media/image75.png"/><Relationship Id="rId4" Type="http://schemas.openxmlformats.org/officeDocument/2006/relationships/image" Target="../media/image72.jpeg"/><Relationship Id="rId9" Type="http://schemas.openxmlformats.org/officeDocument/2006/relationships/image" Target="../media/image74.png"/><Relationship Id="rId1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7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6.png"/><Relationship Id="rId2" Type="http://schemas.openxmlformats.org/officeDocument/2006/relationships/image" Target="../media/image79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53.png"/><Relationship Id="rId5" Type="http://schemas.openxmlformats.org/officeDocument/2006/relationships/image" Target="../media/image82.png"/><Relationship Id="rId15" Type="http://schemas.openxmlformats.org/officeDocument/2006/relationships/slide" Target="slide5.xml"/><Relationship Id="rId10" Type="http://schemas.openxmlformats.org/officeDocument/2006/relationships/image" Target="../media/image44.tiff"/><Relationship Id="rId4" Type="http://schemas.openxmlformats.org/officeDocument/2006/relationships/image" Target="../media/image81.png"/><Relationship Id="rId9" Type="http://schemas.openxmlformats.org/officeDocument/2006/relationships/image" Target="../media/image35.tiff"/><Relationship Id="rId14" Type="http://schemas.openxmlformats.org/officeDocument/2006/relationships/image" Target="../media/image8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jpeg"/><Relationship Id="rId7" Type="http://schemas.openxmlformats.org/officeDocument/2006/relationships/image" Target="../media/image35.tif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tiff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hyperlink" Target="https://www.youtube.com/watch?v=lgu4AadPzSA" TargetMode="External"/><Relationship Id="rId7" Type="http://schemas.openxmlformats.org/officeDocument/2006/relationships/image" Target="../media/image94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tiff"/><Relationship Id="rId11" Type="http://schemas.openxmlformats.org/officeDocument/2006/relationships/slide" Target="slide5.xml"/><Relationship Id="rId5" Type="http://schemas.openxmlformats.org/officeDocument/2006/relationships/hyperlink" Target="https://disk.yandex.ru/a/UcejNWjUbMWwIg/6389bca2f7c222069793fd97" TargetMode="External"/><Relationship Id="rId10" Type="http://schemas.openxmlformats.org/officeDocument/2006/relationships/image" Target="../media/image97.png"/><Relationship Id="rId4" Type="http://schemas.openxmlformats.org/officeDocument/2006/relationships/hyperlink" Target="https://youtu.be/poz326-j4kA" TargetMode="External"/><Relationship Id="rId9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slide" Target="slide5.xml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44.tif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0" Type="http://schemas.openxmlformats.org/officeDocument/2006/relationships/image" Target="../media/image35.tiff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8.png"/><Relationship Id="rId7" Type="http://schemas.openxmlformats.org/officeDocument/2006/relationships/image" Target="../media/image106.png"/><Relationship Id="rId12" Type="http://schemas.openxmlformats.org/officeDocument/2006/relationships/slide" Target="slide5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tiff"/><Relationship Id="rId11" Type="http://schemas.openxmlformats.org/officeDocument/2006/relationships/image" Target="../media/image113.png"/><Relationship Id="rId5" Type="http://schemas.openxmlformats.org/officeDocument/2006/relationships/image" Target="../media/image110.png"/><Relationship Id="rId10" Type="http://schemas.openxmlformats.org/officeDocument/2006/relationships/image" Target="../media/image112.png"/><Relationship Id="rId4" Type="http://schemas.openxmlformats.org/officeDocument/2006/relationships/image" Target="../media/image109.png"/><Relationship Id="rId9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cdtcenter_1952@mail.r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.svg"/><Relationship Id="rId18" Type="http://schemas.openxmlformats.org/officeDocument/2006/relationships/slide" Target="slide16.xml"/><Relationship Id="rId3" Type="http://schemas.openxmlformats.org/officeDocument/2006/relationships/image" Target="../media/image27.jpeg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17" Type="http://schemas.openxmlformats.org/officeDocument/2006/relationships/slide" Target="slide15.xml"/><Relationship Id="rId2" Type="http://schemas.openxmlformats.org/officeDocument/2006/relationships/image" Target="../media/image26.tiff"/><Relationship Id="rId16" Type="http://schemas.openxmlformats.org/officeDocument/2006/relationships/slide" Target="slide12.xml"/><Relationship Id="rId20" Type="http://schemas.openxmlformats.org/officeDocument/2006/relationships/image" Target="../media/image3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11" Type="http://schemas.openxmlformats.org/officeDocument/2006/relationships/slide" Target="slide13.xml"/><Relationship Id="rId5" Type="http://schemas.openxmlformats.org/officeDocument/2006/relationships/image" Target="../media/image29.png"/><Relationship Id="rId15" Type="http://schemas.openxmlformats.org/officeDocument/2006/relationships/slide" Target="slide8.xml"/><Relationship Id="rId10" Type="http://schemas.openxmlformats.org/officeDocument/2006/relationships/slide" Target="slide9.xml"/><Relationship Id="rId19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image" Target="../media/image6.sv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hyperlink" Target="https://cdt-kiselevsk.profiedu.ru/?section_id=120" TargetMode="External"/><Relationship Id="rId4" Type="http://schemas.openxmlformats.org/officeDocument/2006/relationships/image" Target="../media/image35.tiff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slide" Target="slide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4.tiff"/><Relationship Id="rId18" Type="http://schemas.openxmlformats.org/officeDocument/2006/relationships/image" Target="../media/image60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image" Target="../media/image46.png"/><Relationship Id="rId16" Type="http://schemas.openxmlformats.org/officeDocument/2006/relationships/image" Target="../media/image58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19" Type="http://schemas.openxmlformats.org/officeDocument/2006/relationships/slide" Target="slide5.xml"/><Relationship Id="rId4" Type="http://schemas.openxmlformats.org/officeDocument/2006/relationships/image" Target="../media/image48.png"/><Relationship Id="rId9" Type="http://schemas.openxmlformats.org/officeDocument/2006/relationships/image" Target="../media/image35.tiff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9DE0BE0-A2C4-4428-86D8-D9DE377D5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54000"/>
            <a:ext cx="6089772" cy="1845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+mn-lt"/>
              </a:rPr>
              <a:t>Методический кейс к дополнительной общеобразовательной общеразвивающей программе «</a:t>
            </a:r>
            <a:r>
              <a:rPr lang="ru-RU" sz="2400" dirty="0" err="1">
                <a:latin typeface="+mn-lt"/>
              </a:rPr>
              <a:t>NewsМaker</a:t>
            </a:r>
            <a:r>
              <a:rPr lang="ru-RU" sz="2400" dirty="0">
                <a:latin typeface="+mn-lt"/>
              </a:rPr>
              <a:t> в журналистике»</a:t>
            </a:r>
            <a:r>
              <a:rPr lang="ru-RU" sz="4000" dirty="0" smtClean="0">
                <a:latin typeface="+mn-lt"/>
              </a:rPr>
              <a:t/>
            </a:r>
            <a:br>
              <a:rPr lang="ru-RU" sz="4000" dirty="0" smtClean="0">
                <a:latin typeface="+mn-lt"/>
              </a:rPr>
            </a:br>
            <a:r>
              <a:rPr lang="ru-RU" sz="4400" dirty="0" smtClean="0"/>
              <a:t>«В центре событий»</a:t>
            </a:r>
            <a:endParaRPr lang="ru-RU" sz="4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00" y="1989000"/>
            <a:ext cx="1988828" cy="2099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000" y="144000"/>
            <a:ext cx="7127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Всероссийский конкурс методических разработок по реализации дополнительных общеобразовательных программ </a:t>
            </a:r>
            <a:endParaRPr lang="ru-RU" sz="16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Панорама методических кейсов дополнительного образования художественной и социально-гуманитарной направленностей»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000" y="1359000"/>
            <a:ext cx="4035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Номинация «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</a:rPr>
              <a:t>Медиажурналистика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000" y="5409000"/>
            <a:ext cx="508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Кемеровская область –Кузбасс, г.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Киселевск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Муниципальное бюджетное учреждение дополнительного образования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«Центр детского творчества»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000" y="2925000"/>
            <a:ext cx="1899000" cy="189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000" y="3654000"/>
            <a:ext cx="468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Команда разработчиков: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60363"/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Ягудина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Татьяна Владимировна, </a:t>
            </a:r>
          </a:p>
          <a:p>
            <a:pPr marL="360363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Савельева Ольга Владимировна,</a:t>
            </a:r>
          </a:p>
          <a:p>
            <a:pPr marL="360363"/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Рат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Екатерина Александровна,</a:t>
            </a:r>
          </a:p>
          <a:p>
            <a:pPr marL="360363"/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Траханов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Олег Николаевич</a:t>
            </a:r>
          </a:p>
        </p:txBody>
      </p:sp>
    </p:spTree>
    <p:extLst>
      <p:ext uri="{BB962C8B-B14F-4D97-AF65-F5344CB8AC3E}">
        <p14:creationId xmlns="" xmlns:p14="http://schemas.microsoft.com/office/powerpoint/2010/main" val="11178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126000" y="1179000"/>
            <a:ext cx="6640000" cy="3735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0999" y="189000"/>
            <a:ext cx="8642659" cy="720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Мастер-класс «Чек-лист»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336000" y="4014000"/>
            <a:ext cx="3453322" cy="25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1" y="99000"/>
            <a:ext cx="900000" cy="6761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563" y1="5938" x2="21563" y2="5938"/>
                        <a14:foregroundMark x1="25313" y1="11563" x2="25313" y2="11563"/>
                        <a14:foregroundMark x1="19688" y1="5625" x2="26250" y2="12500"/>
                        <a14:foregroundMark x1="19375" y1="5625" x2="19375" y2="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1000" y="4293000"/>
            <a:ext cx="2565000" cy="2565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/>
          <a:srcRect l="56643" t="47375" r="18627" b="9318"/>
          <a:stretch/>
        </p:blipFill>
        <p:spPr>
          <a:xfrm rot="310347">
            <a:off x="9289697" y="4707491"/>
            <a:ext cx="1478746" cy="1554965"/>
          </a:xfrm>
          <a:prstGeom prst="rect">
            <a:avLst/>
          </a:prstGeom>
        </p:spPr>
      </p:pic>
      <p:sp>
        <p:nvSpPr>
          <p:cNvPr id="10" name="Управляющая кнопка: домой 9">
            <a:hlinkClick r:id="rId9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96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/>
          <a:srcRect l="56644" t="46719" r="18627" b="8661"/>
          <a:stretch/>
        </p:blipFill>
        <p:spPr>
          <a:xfrm rot="21175344">
            <a:off x="9419578" y="4411187"/>
            <a:ext cx="1423410" cy="1444655"/>
          </a:xfrm>
          <a:prstGeom prst="rect">
            <a:avLst/>
          </a:prstGeom>
        </p:spPr>
      </p:pic>
      <p:pic>
        <p:nvPicPr>
          <p:cNvPr id="18" name="Рисунок 17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6000" y="4014000"/>
            <a:ext cx="1935000" cy="2430000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351000" y="1809000"/>
            <a:ext cx="6840000" cy="225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Педагог видит и отмечает успехи детей. Воспитательная работа при реализации ДООП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ru-RU" sz="1800" dirty="0" err="1" smtClean="0">
                <a:solidFill>
                  <a:schemeClr val="accent5">
                    <a:lumMod val="50000"/>
                  </a:schemeClr>
                </a:solidFill>
              </a:rPr>
              <a:t>ewsМaker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 в журналистике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» обеспечивает понимание учащимися того, что личное, семейное благополучие и достижения являются воплощением национальных ценностей, что в их деятельности и результатах находят своё выражение российские базовые ценности, традиционные духовно-нравственные ценности народов России и Кузбасса, ценности личного здоровья и необходимости ведения здорового образа жизни.</a:t>
            </a:r>
            <a:endParaRPr lang="ru-RU" sz="18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0859" y="189001"/>
            <a:ext cx="9575141" cy="675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Воспитательный компонент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6000" y="774000"/>
            <a:ext cx="958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Воспитание в дополнительном образовании является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системообразующим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процессом формирования отношения ребенка к самому себе, к окружающему миру, к своему месту в этом мире, к своей роли в жизни этого мира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46000" y="1764000"/>
            <a:ext cx="2970000" cy="4927500"/>
            <a:chOff x="201000" y="2094262"/>
            <a:chExt cx="2970000" cy="4593267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01000" y="2094262"/>
              <a:ext cx="2970000" cy="88473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Возможные формы активностей, согласно модулям «Программы воспитания МБУ ДО ЦДТ»</a:t>
              </a:r>
              <a:r>
                <a:rPr lang="ru-RU" sz="1400" u="sng" dirty="0" smtClean="0">
                  <a:hlinkClick r:id="rId6"/>
                </a:rPr>
                <a:t> https://cdt-kiselevsk.profiedu.ru/</a:t>
              </a:r>
              <a:r>
                <a:rPr lang="ru-RU" sz="1400" dirty="0" smtClean="0"/>
                <a:t> </a:t>
              </a:r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: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336000" y="3069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Социальные проекты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336000" y="3519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Волонтёрство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36000" y="3969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Благотворительные акции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336000" y="4419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Профориентация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36000" y="4914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Экологические десанты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36000" y="5364000"/>
              <a:ext cx="2610000" cy="45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Гражданско-патриотические мероприятия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336000" y="5904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Трудовые акции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336000" y="6327529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Игровые методы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1" y="99000"/>
            <a:ext cx="900000" cy="6761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446000" y="4014000"/>
            <a:ext cx="1785405" cy="2416829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511000" y="4014000"/>
            <a:ext cx="1795135" cy="243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21117748">
            <a:off x="9309419" y="4164973"/>
            <a:ext cx="1658874" cy="2035924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11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780">
            <a:off x="8936346" y="3861368"/>
            <a:ext cx="1602734" cy="117337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20981521">
            <a:off x="8864334" y="3613589"/>
            <a:ext cx="1816058" cy="1748762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416">
            <a:off x="9097466" y="5283991"/>
            <a:ext cx="1528892" cy="12110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1000" y="189001"/>
            <a:ext cx="9855000" cy="720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Результативность образовательно-воспитательной деятельности по ДООП «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</a:rPr>
              <a:t>N</a:t>
            </a:r>
            <a:r>
              <a:rPr lang="ru-RU" sz="3200" dirty="0" err="1" smtClean="0">
                <a:solidFill>
                  <a:schemeClr val="accent4">
                    <a:lumMod val="50000"/>
                  </a:schemeClr>
                </a:solidFill>
              </a:rPr>
              <a:t>ewsМaker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 в журналистике» 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466000" y="954000"/>
            <a:ext cx="1845000" cy="900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26000" y="1494000"/>
            <a:ext cx="2475000" cy="2520000"/>
            <a:chOff x="3335634" y="2877159"/>
            <a:chExt cx="2513765" cy="3476841"/>
          </a:xfrm>
        </p:grpSpPr>
        <p:grpSp>
          <p:nvGrpSpPr>
            <p:cNvPr id="11" name="Группа 18">
              <a:extLst>
                <a:ext uri="{FF2B5EF4-FFF2-40B4-BE49-F238E27FC236}">
                  <a16:creationId xmlns:a16="http://schemas.microsoft.com/office/drawing/2014/main" xmlns="" id="{1CD95EE3-977E-4959-BFDB-3A0C0BEFF18F}"/>
                </a:ext>
              </a:extLst>
            </p:cNvPr>
            <p:cNvGrpSpPr/>
            <p:nvPr/>
          </p:nvGrpSpPr>
          <p:grpSpPr>
            <a:xfrm>
              <a:off x="3335634" y="2877159"/>
              <a:ext cx="2513765" cy="3476841"/>
              <a:chOff x="72235" y="2124000"/>
              <a:chExt cx="2838689" cy="3926250"/>
            </a:xfrm>
          </p:grpSpPr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08FD6434-A78C-4CD6-87F8-D79FE2A3A499}"/>
                  </a:ext>
                </a:extLst>
              </p:cNvPr>
              <p:cNvSpPr/>
              <p:nvPr/>
            </p:nvSpPr>
            <p:spPr>
              <a:xfrm>
                <a:off x="72235" y="2124000"/>
                <a:ext cx="2838689" cy="333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173ECCE1-2A15-4967-8C18-7FF579C30A4A}"/>
                  </a:ext>
                </a:extLst>
              </p:cNvPr>
              <p:cNvSpPr/>
              <p:nvPr/>
            </p:nvSpPr>
            <p:spPr>
              <a:xfrm>
                <a:off x="387236" y="2439000"/>
                <a:ext cx="2205000" cy="27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Полилиния: фигура 21">
                <a:extLst>
                  <a:ext uri="{FF2B5EF4-FFF2-40B4-BE49-F238E27FC236}">
                    <a16:creationId xmlns:a16="http://schemas.microsoft.com/office/drawing/2014/main" xmlns="" id="{2D4684ED-6D0E-4701-A52F-C5CD0C84D2EA}"/>
                  </a:ext>
                </a:extLst>
              </p:cNvPr>
              <p:cNvSpPr/>
              <p:nvPr/>
            </p:nvSpPr>
            <p:spPr>
              <a:xfrm>
                <a:off x="565392" y="4542750"/>
                <a:ext cx="1848688" cy="1507500"/>
              </a:xfrm>
              <a:custGeom>
                <a:avLst/>
                <a:gdLst>
                  <a:gd name="connsiteX0" fmla="*/ 1419346 w 2838690"/>
                  <a:gd name="connsiteY0" fmla="*/ 0 h 1710000"/>
                  <a:gd name="connsiteX1" fmla="*/ 2838690 w 2838690"/>
                  <a:gd name="connsiteY1" fmla="*/ 675000 h 1710000"/>
                  <a:gd name="connsiteX2" fmla="*/ 2838689 w 2838690"/>
                  <a:gd name="connsiteY2" fmla="*/ 675000 h 1710000"/>
                  <a:gd name="connsiteX3" fmla="*/ 2838689 w 2838690"/>
                  <a:gd name="connsiteY3" fmla="*/ 1710000 h 1710000"/>
                  <a:gd name="connsiteX4" fmla="*/ 0 w 2838690"/>
                  <a:gd name="connsiteY4" fmla="*/ 1710000 h 1710000"/>
                  <a:gd name="connsiteX5" fmla="*/ 0 w 2838690"/>
                  <a:gd name="connsiteY5" fmla="*/ 675000 h 1710000"/>
                  <a:gd name="connsiteX6" fmla="*/ 1 w 2838690"/>
                  <a:gd name="connsiteY6" fmla="*/ 675000 h 17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690" h="1710000">
                    <a:moveTo>
                      <a:pt x="1419346" y="0"/>
                    </a:moveTo>
                    <a:lnTo>
                      <a:pt x="2838690" y="675000"/>
                    </a:lnTo>
                    <a:lnTo>
                      <a:pt x="2838689" y="675000"/>
                    </a:lnTo>
                    <a:lnTo>
                      <a:pt x="2838689" y="1710000"/>
                    </a:lnTo>
                    <a:lnTo>
                      <a:pt x="0" y="1710000"/>
                    </a:lnTo>
                    <a:lnTo>
                      <a:pt x="0" y="675000"/>
                    </a:lnTo>
                    <a:lnTo>
                      <a:pt x="1" y="675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ый треугольник 15">
                <a:extLst>
                  <a:ext uri="{FF2B5EF4-FFF2-40B4-BE49-F238E27FC236}">
                    <a16:creationId xmlns:a16="http://schemas.microsoft.com/office/drawing/2014/main" xmlns="" id="{552F6AE3-B93E-4CC7-B78D-0D699932E42C}"/>
                  </a:ext>
                </a:extLst>
              </p:cNvPr>
              <p:cNvSpPr/>
              <p:nvPr/>
            </p:nvSpPr>
            <p:spPr>
              <a:xfrm rot="16200000" flipH="1">
                <a:off x="20689" y="5505545"/>
                <a:ext cx="911248" cy="178157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ый треугольник 16">
                <a:extLst>
                  <a:ext uri="{FF2B5EF4-FFF2-40B4-BE49-F238E27FC236}">
                    <a16:creationId xmlns:a16="http://schemas.microsoft.com/office/drawing/2014/main" xmlns="" id="{8306F7A3-9579-4C1D-9BAC-A1B5FB6931B4}"/>
                  </a:ext>
                </a:extLst>
              </p:cNvPr>
              <p:cNvSpPr/>
              <p:nvPr/>
            </p:nvSpPr>
            <p:spPr>
              <a:xfrm rot="16200000" flipH="1" flipV="1">
                <a:off x="2047535" y="5505547"/>
                <a:ext cx="911248" cy="178154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CF7DC0DE-0E6E-4084-A3D9-2814B832C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/>
          </p:blipFill>
          <p:spPr>
            <a:xfrm flipH="1">
              <a:off x="4275884" y="5506040"/>
              <a:ext cx="630000" cy="630000"/>
            </a:xfrm>
            <a:prstGeom prst="rect">
              <a:avLst/>
            </a:prstGeom>
          </p:spPr>
        </p:pic>
      </p:grpSp>
      <p:sp>
        <p:nvSpPr>
          <p:cNvPr id="42" name="Скругленный прямоугольник 41"/>
          <p:cNvSpPr/>
          <p:nvPr/>
        </p:nvSpPr>
        <p:spPr>
          <a:xfrm>
            <a:off x="696000" y="1809000"/>
            <a:ext cx="1845000" cy="1170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Результаты мониторинга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(по критериям)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281000" y="3249000"/>
            <a:ext cx="765000" cy="76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QR</a:t>
            </a:r>
            <a:r>
              <a:rPr lang="ru-RU" dirty="0" smtClean="0"/>
              <a:t>-код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457835">
            <a:off x="8921365" y="5024078"/>
            <a:ext cx="1816058" cy="1748762"/>
          </a:xfrm>
          <a:prstGeom prst="rect">
            <a:avLst/>
          </a:prstGeom>
        </p:spPr>
      </p:pic>
      <p:grpSp>
        <p:nvGrpSpPr>
          <p:cNvPr id="47" name="Группа 46"/>
          <p:cNvGrpSpPr/>
          <p:nvPr/>
        </p:nvGrpSpPr>
        <p:grpSpPr>
          <a:xfrm>
            <a:off x="381000" y="4149000"/>
            <a:ext cx="2475000" cy="2520000"/>
            <a:chOff x="3335634" y="2877159"/>
            <a:chExt cx="2513765" cy="3476841"/>
          </a:xfrm>
        </p:grpSpPr>
        <p:grpSp>
          <p:nvGrpSpPr>
            <p:cNvPr id="48" name="Группа 18">
              <a:extLst>
                <a:ext uri="{FF2B5EF4-FFF2-40B4-BE49-F238E27FC236}">
                  <a16:creationId xmlns:a16="http://schemas.microsoft.com/office/drawing/2014/main" xmlns="" id="{1CD95EE3-977E-4959-BFDB-3A0C0BEFF18F}"/>
                </a:ext>
              </a:extLst>
            </p:cNvPr>
            <p:cNvGrpSpPr/>
            <p:nvPr/>
          </p:nvGrpSpPr>
          <p:grpSpPr>
            <a:xfrm>
              <a:off x="3335634" y="2877159"/>
              <a:ext cx="2513765" cy="3476841"/>
              <a:chOff x="72235" y="2124000"/>
              <a:chExt cx="2838689" cy="3926250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xmlns="" id="{08FD6434-A78C-4CD6-87F8-D79FE2A3A499}"/>
                  </a:ext>
                </a:extLst>
              </p:cNvPr>
              <p:cNvSpPr/>
              <p:nvPr/>
            </p:nvSpPr>
            <p:spPr>
              <a:xfrm>
                <a:off x="72235" y="2124000"/>
                <a:ext cx="2838689" cy="333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173ECCE1-2A15-4967-8C18-7FF579C30A4A}"/>
                  </a:ext>
                </a:extLst>
              </p:cNvPr>
              <p:cNvSpPr/>
              <p:nvPr/>
            </p:nvSpPr>
            <p:spPr>
              <a:xfrm>
                <a:off x="387236" y="2439000"/>
                <a:ext cx="2205000" cy="27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олилиния: фигура 21">
                <a:extLst>
                  <a:ext uri="{FF2B5EF4-FFF2-40B4-BE49-F238E27FC236}">
                    <a16:creationId xmlns:a16="http://schemas.microsoft.com/office/drawing/2014/main" xmlns="" id="{2D4684ED-6D0E-4701-A52F-C5CD0C84D2EA}"/>
                  </a:ext>
                </a:extLst>
              </p:cNvPr>
              <p:cNvSpPr/>
              <p:nvPr/>
            </p:nvSpPr>
            <p:spPr>
              <a:xfrm>
                <a:off x="565392" y="4542750"/>
                <a:ext cx="1848688" cy="1507500"/>
              </a:xfrm>
              <a:custGeom>
                <a:avLst/>
                <a:gdLst>
                  <a:gd name="connsiteX0" fmla="*/ 1419346 w 2838690"/>
                  <a:gd name="connsiteY0" fmla="*/ 0 h 1710000"/>
                  <a:gd name="connsiteX1" fmla="*/ 2838690 w 2838690"/>
                  <a:gd name="connsiteY1" fmla="*/ 675000 h 1710000"/>
                  <a:gd name="connsiteX2" fmla="*/ 2838689 w 2838690"/>
                  <a:gd name="connsiteY2" fmla="*/ 675000 h 1710000"/>
                  <a:gd name="connsiteX3" fmla="*/ 2838689 w 2838690"/>
                  <a:gd name="connsiteY3" fmla="*/ 1710000 h 1710000"/>
                  <a:gd name="connsiteX4" fmla="*/ 0 w 2838690"/>
                  <a:gd name="connsiteY4" fmla="*/ 1710000 h 1710000"/>
                  <a:gd name="connsiteX5" fmla="*/ 0 w 2838690"/>
                  <a:gd name="connsiteY5" fmla="*/ 675000 h 1710000"/>
                  <a:gd name="connsiteX6" fmla="*/ 1 w 2838690"/>
                  <a:gd name="connsiteY6" fmla="*/ 675000 h 17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690" h="1710000">
                    <a:moveTo>
                      <a:pt x="1419346" y="0"/>
                    </a:moveTo>
                    <a:lnTo>
                      <a:pt x="2838690" y="675000"/>
                    </a:lnTo>
                    <a:lnTo>
                      <a:pt x="2838689" y="675000"/>
                    </a:lnTo>
                    <a:lnTo>
                      <a:pt x="2838689" y="1710000"/>
                    </a:lnTo>
                    <a:lnTo>
                      <a:pt x="0" y="1710000"/>
                    </a:lnTo>
                    <a:lnTo>
                      <a:pt x="0" y="675000"/>
                    </a:lnTo>
                    <a:lnTo>
                      <a:pt x="1" y="675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53" name="Прямоугольный треугольник 52">
                <a:extLst>
                  <a:ext uri="{FF2B5EF4-FFF2-40B4-BE49-F238E27FC236}">
                    <a16:creationId xmlns:a16="http://schemas.microsoft.com/office/drawing/2014/main" xmlns="" id="{552F6AE3-B93E-4CC7-B78D-0D699932E42C}"/>
                  </a:ext>
                </a:extLst>
              </p:cNvPr>
              <p:cNvSpPr/>
              <p:nvPr/>
            </p:nvSpPr>
            <p:spPr>
              <a:xfrm rot="16200000" flipH="1">
                <a:off x="20689" y="5505545"/>
                <a:ext cx="911248" cy="178157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рямоугольный треугольник 53">
                <a:extLst>
                  <a:ext uri="{FF2B5EF4-FFF2-40B4-BE49-F238E27FC236}">
                    <a16:creationId xmlns:a16="http://schemas.microsoft.com/office/drawing/2014/main" xmlns="" id="{8306F7A3-9579-4C1D-9BAC-A1B5FB6931B4}"/>
                  </a:ext>
                </a:extLst>
              </p:cNvPr>
              <p:cNvSpPr/>
              <p:nvPr/>
            </p:nvSpPr>
            <p:spPr>
              <a:xfrm rot="16200000" flipH="1" flipV="1">
                <a:off x="2047535" y="5505547"/>
                <a:ext cx="911248" cy="178154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xmlns="" id="{CF7DC0DE-0E6E-4084-A3D9-2814B832C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/>
          </p:blipFill>
          <p:spPr>
            <a:xfrm flipH="1">
              <a:off x="4275884" y="5506040"/>
              <a:ext cx="630000" cy="630000"/>
            </a:xfrm>
            <a:prstGeom prst="rect">
              <a:avLst/>
            </a:prstGeom>
          </p:spPr>
        </p:pic>
      </p:grpSp>
      <p:sp>
        <p:nvSpPr>
          <p:cNvPr id="55" name="Скругленный прямоугольник 54"/>
          <p:cNvSpPr/>
          <p:nvPr/>
        </p:nvSpPr>
        <p:spPr>
          <a:xfrm>
            <a:off x="696000" y="4464000"/>
            <a:ext cx="1845000" cy="1170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Результаты конкурсной деятельности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281000" y="5904000"/>
            <a:ext cx="765000" cy="76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QR</a:t>
            </a:r>
            <a:r>
              <a:rPr lang="ru-RU" dirty="0" smtClean="0"/>
              <a:t>-код</a:t>
            </a:r>
            <a:endParaRPr lang="ru-RU" dirty="0"/>
          </a:p>
        </p:txBody>
      </p:sp>
      <p:grpSp>
        <p:nvGrpSpPr>
          <p:cNvPr id="57" name="Группа 56"/>
          <p:cNvGrpSpPr/>
          <p:nvPr/>
        </p:nvGrpSpPr>
        <p:grpSpPr>
          <a:xfrm>
            <a:off x="3036000" y="1449000"/>
            <a:ext cx="2475000" cy="2520000"/>
            <a:chOff x="3335634" y="2877159"/>
            <a:chExt cx="2513765" cy="3476841"/>
          </a:xfrm>
        </p:grpSpPr>
        <p:grpSp>
          <p:nvGrpSpPr>
            <p:cNvPr id="58" name="Группа 18">
              <a:extLst>
                <a:ext uri="{FF2B5EF4-FFF2-40B4-BE49-F238E27FC236}">
                  <a16:creationId xmlns:a16="http://schemas.microsoft.com/office/drawing/2014/main" xmlns="" id="{1CD95EE3-977E-4959-BFDB-3A0C0BEFF18F}"/>
                </a:ext>
              </a:extLst>
            </p:cNvPr>
            <p:cNvGrpSpPr/>
            <p:nvPr/>
          </p:nvGrpSpPr>
          <p:grpSpPr>
            <a:xfrm>
              <a:off x="3335634" y="2877159"/>
              <a:ext cx="2513765" cy="3476841"/>
              <a:chOff x="72235" y="2124000"/>
              <a:chExt cx="2838689" cy="3926250"/>
            </a:xfrm>
          </p:grpSpPr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xmlns="" id="{08FD6434-A78C-4CD6-87F8-D79FE2A3A499}"/>
                  </a:ext>
                </a:extLst>
              </p:cNvPr>
              <p:cNvSpPr/>
              <p:nvPr/>
            </p:nvSpPr>
            <p:spPr>
              <a:xfrm>
                <a:off x="72235" y="2124000"/>
                <a:ext cx="2838689" cy="333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xmlns="" id="{173ECCE1-2A15-4967-8C18-7FF579C30A4A}"/>
                  </a:ext>
                </a:extLst>
              </p:cNvPr>
              <p:cNvSpPr/>
              <p:nvPr/>
            </p:nvSpPr>
            <p:spPr>
              <a:xfrm>
                <a:off x="387236" y="2439000"/>
                <a:ext cx="2205000" cy="27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олилиния: фигура 21">
                <a:extLst>
                  <a:ext uri="{FF2B5EF4-FFF2-40B4-BE49-F238E27FC236}">
                    <a16:creationId xmlns:a16="http://schemas.microsoft.com/office/drawing/2014/main" xmlns="" id="{2D4684ED-6D0E-4701-A52F-C5CD0C84D2EA}"/>
                  </a:ext>
                </a:extLst>
              </p:cNvPr>
              <p:cNvSpPr/>
              <p:nvPr/>
            </p:nvSpPr>
            <p:spPr>
              <a:xfrm>
                <a:off x="565392" y="4542750"/>
                <a:ext cx="1848688" cy="1507500"/>
              </a:xfrm>
              <a:custGeom>
                <a:avLst/>
                <a:gdLst>
                  <a:gd name="connsiteX0" fmla="*/ 1419346 w 2838690"/>
                  <a:gd name="connsiteY0" fmla="*/ 0 h 1710000"/>
                  <a:gd name="connsiteX1" fmla="*/ 2838690 w 2838690"/>
                  <a:gd name="connsiteY1" fmla="*/ 675000 h 1710000"/>
                  <a:gd name="connsiteX2" fmla="*/ 2838689 w 2838690"/>
                  <a:gd name="connsiteY2" fmla="*/ 675000 h 1710000"/>
                  <a:gd name="connsiteX3" fmla="*/ 2838689 w 2838690"/>
                  <a:gd name="connsiteY3" fmla="*/ 1710000 h 1710000"/>
                  <a:gd name="connsiteX4" fmla="*/ 0 w 2838690"/>
                  <a:gd name="connsiteY4" fmla="*/ 1710000 h 1710000"/>
                  <a:gd name="connsiteX5" fmla="*/ 0 w 2838690"/>
                  <a:gd name="connsiteY5" fmla="*/ 675000 h 1710000"/>
                  <a:gd name="connsiteX6" fmla="*/ 1 w 2838690"/>
                  <a:gd name="connsiteY6" fmla="*/ 675000 h 17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690" h="1710000">
                    <a:moveTo>
                      <a:pt x="1419346" y="0"/>
                    </a:moveTo>
                    <a:lnTo>
                      <a:pt x="2838690" y="675000"/>
                    </a:lnTo>
                    <a:lnTo>
                      <a:pt x="2838689" y="675000"/>
                    </a:lnTo>
                    <a:lnTo>
                      <a:pt x="2838689" y="1710000"/>
                    </a:lnTo>
                    <a:lnTo>
                      <a:pt x="0" y="1710000"/>
                    </a:lnTo>
                    <a:lnTo>
                      <a:pt x="0" y="675000"/>
                    </a:lnTo>
                    <a:lnTo>
                      <a:pt x="1" y="675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ый треугольник 62">
                <a:extLst>
                  <a:ext uri="{FF2B5EF4-FFF2-40B4-BE49-F238E27FC236}">
                    <a16:creationId xmlns:a16="http://schemas.microsoft.com/office/drawing/2014/main" xmlns="" id="{552F6AE3-B93E-4CC7-B78D-0D699932E42C}"/>
                  </a:ext>
                </a:extLst>
              </p:cNvPr>
              <p:cNvSpPr/>
              <p:nvPr/>
            </p:nvSpPr>
            <p:spPr>
              <a:xfrm rot="16200000" flipH="1">
                <a:off x="20689" y="5505545"/>
                <a:ext cx="911248" cy="178157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ый треугольник 63">
                <a:extLst>
                  <a:ext uri="{FF2B5EF4-FFF2-40B4-BE49-F238E27FC236}">
                    <a16:creationId xmlns:a16="http://schemas.microsoft.com/office/drawing/2014/main" xmlns="" id="{8306F7A3-9579-4C1D-9BAC-A1B5FB6931B4}"/>
                  </a:ext>
                </a:extLst>
              </p:cNvPr>
              <p:cNvSpPr/>
              <p:nvPr/>
            </p:nvSpPr>
            <p:spPr>
              <a:xfrm rot="16200000" flipH="1" flipV="1">
                <a:off x="2047535" y="5505547"/>
                <a:ext cx="911248" cy="178154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xmlns="" id="{CF7DC0DE-0E6E-4084-A3D9-2814B832C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/>
          </p:blipFill>
          <p:spPr>
            <a:xfrm flipH="1">
              <a:off x="4275884" y="5506040"/>
              <a:ext cx="630000" cy="630000"/>
            </a:xfrm>
            <a:prstGeom prst="rect">
              <a:avLst/>
            </a:prstGeom>
          </p:spPr>
        </p:pic>
      </p:grpSp>
      <p:sp>
        <p:nvSpPr>
          <p:cNvPr id="65" name="Скругленный прямоугольник 64"/>
          <p:cNvSpPr/>
          <p:nvPr/>
        </p:nvSpPr>
        <p:spPr>
          <a:xfrm>
            <a:off x="3126000" y="1674000"/>
            <a:ext cx="2295000" cy="1170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Творческие работы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учащихся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(итоговая аттестация)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891000" y="3204000"/>
            <a:ext cx="765000" cy="76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QR</a:t>
            </a:r>
            <a:r>
              <a:rPr lang="ru-RU" dirty="0" smtClean="0"/>
              <a:t>-код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3036000" y="4149000"/>
            <a:ext cx="2475000" cy="2520000"/>
            <a:chOff x="3335634" y="2877159"/>
            <a:chExt cx="2513765" cy="3476841"/>
          </a:xfrm>
        </p:grpSpPr>
        <p:grpSp>
          <p:nvGrpSpPr>
            <p:cNvPr id="68" name="Группа 18">
              <a:extLst>
                <a:ext uri="{FF2B5EF4-FFF2-40B4-BE49-F238E27FC236}">
                  <a16:creationId xmlns:a16="http://schemas.microsoft.com/office/drawing/2014/main" xmlns="" id="{1CD95EE3-977E-4959-BFDB-3A0C0BEFF18F}"/>
                </a:ext>
              </a:extLst>
            </p:cNvPr>
            <p:cNvGrpSpPr/>
            <p:nvPr/>
          </p:nvGrpSpPr>
          <p:grpSpPr>
            <a:xfrm>
              <a:off x="3335634" y="2877159"/>
              <a:ext cx="2513765" cy="3476841"/>
              <a:chOff x="72235" y="2124000"/>
              <a:chExt cx="2838689" cy="3926250"/>
            </a:xfrm>
          </p:grpSpPr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xmlns="" id="{08FD6434-A78C-4CD6-87F8-D79FE2A3A499}"/>
                  </a:ext>
                </a:extLst>
              </p:cNvPr>
              <p:cNvSpPr/>
              <p:nvPr/>
            </p:nvSpPr>
            <p:spPr>
              <a:xfrm>
                <a:off x="72235" y="2124000"/>
                <a:ext cx="2838689" cy="333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xmlns="" id="{173ECCE1-2A15-4967-8C18-7FF579C30A4A}"/>
                  </a:ext>
                </a:extLst>
              </p:cNvPr>
              <p:cNvSpPr/>
              <p:nvPr/>
            </p:nvSpPr>
            <p:spPr>
              <a:xfrm>
                <a:off x="387236" y="2439000"/>
                <a:ext cx="2205000" cy="27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2" name="Полилиния: фигура 21">
                <a:extLst>
                  <a:ext uri="{FF2B5EF4-FFF2-40B4-BE49-F238E27FC236}">
                    <a16:creationId xmlns:a16="http://schemas.microsoft.com/office/drawing/2014/main" xmlns="" id="{2D4684ED-6D0E-4701-A52F-C5CD0C84D2EA}"/>
                  </a:ext>
                </a:extLst>
              </p:cNvPr>
              <p:cNvSpPr/>
              <p:nvPr/>
            </p:nvSpPr>
            <p:spPr>
              <a:xfrm>
                <a:off x="565392" y="4542750"/>
                <a:ext cx="1848688" cy="1507500"/>
              </a:xfrm>
              <a:custGeom>
                <a:avLst/>
                <a:gdLst>
                  <a:gd name="connsiteX0" fmla="*/ 1419346 w 2838690"/>
                  <a:gd name="connsiteY0" fmla="*/ 0 h 1710000"/>
                  <a:gd name="connsiteX1" fmla="*/ 2838690 w 2838690"/>
                  <a:gd name="connsiteY1" fmla="*/ 675000 h 1710000"/>
                  <a:gd name="connsiteX2" fmla="*/ 2838689 w 2838690"/>
                  <a:gd name="connsiteY2" fmla="*/ 675000 h 1710000"/>
                  <a:gd name="connsiteX3" fmla="*/ 2838689 w 2838690"/>
                  <a:gd name="connsiteY3" fmla="*/ 1710000 h 1710000"/>
                  <a:gd name="connsiteX4" fmla="*/ 0 w 2838690"/>
                  <a:gd name="connsiteY4" fmla="*/ 1710000 h 1710000"/>
                  <a:gd name="connsiteX5" fmla="*/ 0 w 2838690"/>
                  <a:gd name="connsiteY5" fmla="*/ 675000 h 1710000"/>
                  <a:gd name="connsiteX6" fmla="*/ 1 w 2838690"/>
                  <a:gd name="connsiteY6" fmla="*/ 675000 h 17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690" h="1710000">
                    <a:moveTo>
                      <a:pt x="1419346" y="0"/>
                    </a:moveTo>
                    <a:lnTo>
                      <a:pt x="2838690" y="675000"/>
                    </a:lnTo>
                    <a:lnTo>
                      <a:pt x="2838689" y="675000"/>
                    </a:lnTo>
                    <a:lnTo>
                      <a:pt x="2838689" y="1710000"/>
                    </a:lnTo>
                    <a:lnTo>
                      <a:pt x="0" y="1710000"/>
                    </a:lnTo>
                    <a:lnTo>
                      <a:pt x="0" y="675000"/>
                    </a:lnTo>
                    <a:lnTo>
                      <a:pt x="1" y="675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ый треугольник 72">
                <a:extLst>
                  <a:ext uri="{FF2B5EF4-FFF2-40B4-BE49-F238E27FC236}">
                    <a16:creationId xmlns:a16="http://schemas.microsoft.com/office/drawing/2014/main" xmlns="" id="{552F6AE3-B93E-4CC7-B78D-0D699932E42C}"/>
                  </a:ext>
                </a:extLst>
              </p:cNvPr>
              <p:cNvSpPr/>
              <p:nvPr/>
            </p:nvSpPr>
            <p:spPr>
              <a:xfrm rot="16200000" flipH="1">
                <a:off x="20689" y="5505545"/>
                <a:ext cx="911248" cy="178157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Прямоугольный треугольник 73">
                <a:extLst>
                  <a:ext uri="{FF2B5EF4-FFF2-40B4-BE49-F238E27FC236}">
                    <a16:creationId xmlns:a16="http://schemas.microsoft.com/office/drawing/2014/main" xmlns="" id="{8306F7A3-9579-4C1D-9BAC-A1B5FB6931B4}"/>
                  </a:ext>
                </a:extLst>
              </p:cNvPr>
              <p:cNvSpPr/>
              <p:nvPr/>
            </p:nvSpPr>
            <p:spPr>
              <a:xfrm rot="16200000" flipH="1" flipV="1">
                <a:off x="2047535" y="5505547"/>
                <a:ext cx="911248" cy="178154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xmlns="" id="{CF7DC0DE-0E6E-4084-A3D9-2814B832C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/>
          </p:blipFill>
          <p:spPr>
            <a:xfrm flipH="1">
              <a:off x="4275884" y="5506040"/>
              <a:ext cx="630000" cy="630000"/>
            </a:xfrm>
            <a:prstGeom prst="rect">
              <a:avLst/>
            </a:prstGeom>
          </p:spPr>
        </p:pic>
      </p:grpSp>
      <p:sp>
        <p:nvSpPr>
          <p:cNvPr id="75" name="Скругленный прямоугольник 74"/>
          <p:cNvSpPr/>
          <p:nvPr/>
        </p:nvSpPr>
        <p:spPr>
          <a:xfrm>
            <a:off x="3351000" y="4509000"/>
            <a:ext cx="1845000" cy="1170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Публикации учащихся в СМИ и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</a:rPr>
              <a:t>пабликах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891000" y="5859000"/>
            <a:ext cx="765000" cy="76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QR</a:t>
            </a:r>
            <a:r>
              <a:rPr lang="ru-RU" dirty="0" smtClean="0"/>
              <a:t>-код</a:t>
            </a:r>
            <a:endParaRPr lang="ru-RU" dirty="0"/>
          </a:p>
        </p:txBody>
      </p:sp>
      <p:grpSp>
        <p:nvGrpSpPr>
          <p:cNvPr id="77" name="Группа 76"/>
          <p:cNvGrpSpPr/>
          <p:nvPr/>
        </p:nvGrpSpPr>
        <p:grpSpPr>
          <a:xfrm>
            <a:off x="5646000" y="4149000"/>
            <a:ext cx="2475000" cy="2520000"/>
            <a:chOff x="3335634" y="2877159"/>
            <a:chExt cx="2513765" cy="3476841"/>
          </a:xfrm>
        </p:grpSpPr>
        <p:grpSp>
          <p:nvGrpSpPr>
            <p:cNvPr id="78" name="Группа 18">
              <a:extLst>
                <a:ext uri="{FF2B5EF4-FFF2-40B4-BE49-F238E27FC236}">
                  <a16:creationId xmlns:a16="http://schemas.microsoft.com/office/drawing/2014/main" xmlns="" id="{1CD95EE3-977E-4959-BFDB-3A0C0BEFF18F}"/>
                </a:ext>
              </a:extLst>
            </p:cNvPr>
            <p:cNvGrpSpPr/>
            <p:nvPr/>
          </p:nvGrpSpPr>
          <p:grpSpPr>
            <a:xfrm>
              <a:off x="3335634" y="2877159"/>
              <a:ext cx="2513765" cy="3476841"/>
              <a:chOff x="72235" y="2124000"/>
              <a:chExt cx="2838689" cy="3926250"/>
            </a:xfrm>
          </p:grpSpPr>
          <p:sp>
            <p:nvSpPr>
              <p:cNvPr id="80" name="Прямоугольник 79">
                <a:extLst>
                  <a:ext uri="{FF2B5EF4-FFF2-40B4-BE49-F238E27FC236}">
                    <a16:creationId xmlns:a16="http://schemas.microsoft.com/office/drawing/2014/main" xmlns="" id="{08FD6434-A78C-4CD6-87F8-D79FE2A3A499}"/>
                  </a:ext>
                </a:extLst>
              </p:cNvPr>
              <p:cNvSpPr/>
              <p:nvPr/>
            </p:nvSpPr>
            <p:spPr>
              <a:xfrm>
                <a:off x="72235" y="2124000"/>
                <a:ext cx="2838689" cy="333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xmlns="" id="{173ECCE1-2A15-4967-8C18-7FF579C30A4A}"/>
                  </a:ext>
                </a:extLst>
              </p:cNvPr>
              <p:cNvSpPr/>
              <p:nvPr/>
            </p:nvSpPr>
            <p:spPr>
              <a:xfrm>
                <a:off x="387236" y="2439000"/>
                <a:ext cx="2205000" cy="27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Полилиния: фигура 21">
                <a:extLst>
                  <a:ext uri="{FF2B5EF4-FFF2-40B4-BE49-F238E27FC236}">
                    <a16:creationId xmlns:a16="http://schemas.microsoft.com/office/drawing/2014/main" xmlns="" id="{2D4684ED-6D0E-4701-A52F-C5CD0C84D2EA}"/>
                  </a:ext>
                </a:extLst>
              </p:cNvPr>
              <p:cNvSpPr/>
              <p:nvPr/>
            </p:nvSpPr>
            <p:spPr>
              <a:xfrm>
                <a:off x="565392" y="4542750"/>
                <a:ext cx="1848688" cy="1507500"/>
              </a:xfrm>
              <a:custGeom>
                <a:avLst/>
                <a:gdLst>
                  <a:gd name="connsiteX0" fmla="*/ 1419346 w 2838690"/>
                  <a:gd name="connsiteY0" fmla="*/ 0 h 1710000"/>
                  <a:gd name="connsiteX1" fmla="*/ 2838690 w 2838690"/>
                  <a:gd name="connsiteY1" fmla="*/ 675000 h 1710000"/>
                  <a:gd name="connsiteX2" fmla="*/ 2838689 w 2838690"/>
                  <a:gd name="connsiteY2" fmla="*/ 675000 h 1710000"/>
                  <a:gd name="connsiteX3" fmla="*/ 2838689 w 2838690"/>
                  <a:gd name="connsiteY3" fmla="*/ 1710000 h 1710000"/>
                  <a:gd name="connsiteX4" fmla="*/ 0 w 2838690"/>
                  <a:gd name="connsiteY4" fmla="*/ 1710000 h 1710000"/>
                  <a:gd name="connsiteX5" fmla="*/ 0 w 2838690"/>
                  <a:gd name="connsiteY5" fmla="*/ 675000 h 1710000"/>
                  <a:gd name="connsiteX6" fmla="*/ 1 w 2838690"/>
                  <a:gd name="connsiteY6" fmla="*/ 675000 h 17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690" h="1710000">
                    <a:moveTo>
                      <a:pt x="1419346" y="0"/>
                    </a:moveTo>
                    <a:lnTo>
                      <a:pt x="2838690" y="675000"/>
                    </a:lnTo>
                    <a:lnTo>
                      <a:pt x="2838689" y="675000"/>
                    </a:lnTo>
                    <a:lnTo>
                      <a:pt x="2838689" y="1710000"/>
                    </a:lnTo>
                    <a:lnTo>
                      <a:pt x="0" y="1710000"/>
                    </a:lnTo>
                    <a:lnTo>
                      <a:pt x="0" y="675000"/>
                    </a:lnTo>
                    <a:lnTo>
                      <a:pt x="1" y="675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83" name="Прямоугольный треугольник 82">
                <a:extLst>
                  <a:ext uri="{FF2B5EF4-FFF2-40B4-BE49-F238E27FC236}">
                    <a16:creationId xmlns:a16="http://schemas.microsoft.com/office/drawing/2014/main" xmlns="" id="{552F6AE3-B93E-4CC7-B78D-0D699932E42C}"/>
                  </a:ext>
                </a:extLst>
              </p:cNvPr>
              <p:cNvSpPr/>
              <p:nvPr/>
            </p:nvSpPr>
            <p:spPr>
              <a:xfrm rot="16200000" flipH="1">
                <a:off x="20689" y="5505545"/>
                <a:ext cx="911248" cy="178157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рямоугольный треугольник 83">
                <a:extLst>
                  <a:ext uri="{FF2B5EF4-FFF2-40B4-BE49-F238E27FC236}">
                    <a16:creationId xmlns:a16="http://schemas.microsoft.com/office/drawing/2014/main" xmlns="" id="{8306F7A3-9579-4C1D-9BAC-A1B5FB6931B4}"/>
                  </a:ext>
                </a:extLst>
              </p:cNvPr>
              <p:cNvSpPr/>
              <p:nvPr/>
            </p:nvSpPr>
            <p:spPr>
              <a:xfrm rot="16200000" flipH="1" flipV="1">
                <a:off x="2047535" y="5505547"/>
                <a:ext cx="911248" cy="178154"/>
              </a:xfrm>
              <a:prstGeom prst="rt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xmlns="" id="{CF7DC0DE-0E6E-4084-A3D9-2814B832C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/>
          </p:blipFill>
          <p:spPr>
            <a:xfrm flipH="1">
              <a:off x="4275884" y="5506040"/>
              <a:ext cx="630000" cy="630000"/>
            </a:xfrm>
            <a:prstGeom prst="rect">
              <a:avLst/>
            </a:prstGeom>
          </p:spPr>
        </p:pic>
      </p:grpSp>
      <p:sp>
        <p:nvSpPr>
          <p:cNvPr id="85" name="Прямоугольник 84"/>
          <p:cNvSpPr/>
          <p:nvPr/>
        </p:nvSpPr>
        <p:spPr>
          <a:xfrm>
            <a:off x="5601000" y="1134000"/>
            <a:ext cx="5175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Отличительной особенностью дополнительного образования является отсутствие стандартов, но несмотря на это оно подчиняется всем закономерностям образовательно-воспитательного процесса. В этой ситуации итог реализации ДООП рассматриваем как совокупность результативности образовательной деятельности, достижений учащихся и удовлетворённости родителей качеством услуг.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5961000" y="4464000"/>
            <a:ext cx="1845000" cy="1170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Удовлетворённость родителей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6501000" y="5904000"/>
            <a:ext cx="765000" cy="76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QR</a:t>
            </a:r>
            <a:r>
              <a:rPr lang="ru-RU" dirty="0" smtClean="0"/>
              <a:t>-код</a:t>
            </a:r>
            <a:endParaRPr lang="ru-RU" dirty="0"/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1" y="99000"/>
            <a:ext cx="900000" cy="6761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/>
          <a:srcRect l="56644" t="47375" r="18996" b="8662"/>
          <a:stretch/>
        </p:blipFill>
        <p:spPr>
          <a:xfrm>
            <a:off x="1220416" y="3177742"/>
            <a:ext cx="846399" cy="859223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10" cstate="print"/>
          <a:srcRect l="56275" t="46063" r="18258" b="9317"/>
          <a:stretch/>
        </p:blipFill>
        <p:spPr>
          <a:xfrm>
            <a:off x="3864042" y="3149516"/>
            <a:ext cx="841419" cy="829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/>
          <a:srcRect l="57013" t="46719" r="18627" b="8006"/>
          <a:stretch/>
        </p:blipFill>
        <p:spPr>
          <a:xfrm>
            <a:off x="3777537" y="5774873"/>
            <a:ext cx="875249" cy="915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/>
          <a:srcRect l="56275" t="46719" r="18258" b="8006"/>
          <a:stretch/>
        </p:blipFill>
        <p:spPr>
          <a:xfrm>
            <a:off x="1113948" y="5732075"/>
            <a:ext cx="980057" cy="9800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print"/>
          <a:srcRect l="56275" t="47376" r="18627" b="9317"/>
          <a:stretch/>
        </p:blipFill>
        <p:spPr>
          <a:xfrm>
            <a:off x="6480578" y="5827336"/>
            <a:ext cx="867168" cy="841663"/>
          </a:xfrm>
          <a:prstGeom prst="rect">
            <a:avLst/>
          </a:prstGeom>
        </p:spPr>
      </p:pic>
      <p:sp>
        <p:nvSpPr>
          <p:cNvPr id="92" name="Управляющая кнопка: домой 91">
            <a:hlinkClick r:id="rId14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6000" y="2124000"/>
            <a:ext cx="2700000" cy="3591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56644" t="48688" r="18627" b="8661"/>
          <a:stretch/>
        </p:blipFill>
        <p:spPr>
          <a:xfrm rot="21094666">
            <a:off x="973990" y="5590796"/>
            <a:ext cx="800461" cy="776566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71000" y="2079000"/>
            <a:ext cx="2623333" cy="360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l="56275" t="48687" r="18627" b="9974"/>
          <a:stretch/>
        </p:blipFill>
        <p:spPr>
          <a:xfrm rot="825687">
            <a:off x="7300616" y="5535580"/>
            <a:ext cx="777990" cy="76326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26000" y="2079000"/>
            <a:ext cx="2572904" cy="360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/>
          <a:srcRect l="56644" t="46719" r="18258" b="8006"/>
          <a:stretch/>
        </p:blipFill>
        <p:spPr>
          <a:xfrm rot="21100953">
            <a:off x="4213349" y="5577554"/>
            <a:ext cx="842607" cy="854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20967041">
            <a:off x="8906104" y="1159549"/>
            <a:ext cx="1880929" cy="137643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91000" y="1"/>
            <a:ext cx="8685001" cy="729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Профильные смены</a:t>
            </a:r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189000"/>
            <a:ext cx="900000" cy="6761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21117748">
            <a:off x="909682" y="5426138"/>
            <a:ext cx="972697" cy="1193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21117748">
            <a:off x="4149681" y="5426139"/>
            <a:ext cx="972697" cy="11937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753721">
            <a:off x="7209682" y="5381139"/>
            <a:ext cx="972697" cy="11937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 rot="20981521">
            <a:off x="8782322" y="862189"/>
            <a:ext cx="2176996" cy="2055331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961">
            <a:off x="8833903" y="2554214"/>
            <a:ext cx="1841374" cy="13810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 rot="457835">
            <a:off x="8700256" y="2262538"/>
            <a:ext cx="2176996" cy="2055331"/>
          </a:xfrm>
          <a:prstGeom prst="rect">
            <a:avLst/>
          </a:prstGeom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850">
            <a:off x="8958377" y="4090785"/>
            <a:ext cx="1855799" cy="1391849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 rot="20981521">
            <a:off x="8827322" y="3787188"/>
            <a:ext cx="2176996" cy="2055331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236000" y="729000"/>
            <a:ext cx="78750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Профильная смена «</a:t>
            </a:r>
            <a:r>
              <a:rPr kumimoji="0" lang="ru-R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Вконтакте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» - это трёхлетний опыт успешной интеграции инновационных идей и традиционных форм работы с учащимися в период летней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оздоровительной кампании. Всё разнообразие летнего отдыха, творческих идей, красивых выступлений, освящают </a:t>
            </a:r>
            <a:r>
              <a:rPr kumimoji="0" lang="ru-RU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юнкоры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городского </a:t>
            </a:r>
            <a:r>
              <a:rPr kumimoji="0" lang="ru-RU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медиацентра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«В центре событий».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1" name="Управляющая кнопка: домой 20">
            <a:hlinkClick r:id="rId15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>
            <a:hlinkClick r:id="rId16" action="ppaction://hlinksldjump"/>
          </p:cNvPr>
          <p:cNvSpPr/>
          <p:nvPr/>
        </p:nvSpPr>
        <p:spPr>
          <a:xfrm>
            <a:off x="5421000" y="5859000"/>
            <a:ext cx="585000" cy="7740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896000" y="999000"/>
            <a:ext cx="2520000" cy="531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59966" t="47375" r="18996" b="13255"/>
          <a:stretch/>
        </p:blipFill>
        <p:spPr>
          <a:xfrm rot="21183752">
            <a:off x="9842106" y="5586071"/>
            <a:ext cx="936499" cy="9857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1089000"/>
            <a:ext cx="2388330" cy="5172694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0" y="1089000"/>
            <a:ext cx="2396996" cy="5191462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0" y="1089000"/>
            <a:ext cx="2393550" cy="5184000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191000" y="1"/>
            <a:ext cx="8685001" cy="729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Профильные смены</a:t>
            </a:r>
            <a:endParaRPr lang="ru-RU" sz="4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96000" y="1044000"/>
            <a:ext cx="2430000" cy="481500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Стать участниками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областной профильной смены «Молодые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ветра»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и </a:t>
            </a:r>
            <a:r>
              <a:rPr lang="ru-RU" dirty="0" smtClean="0">
                <a:solidFill>
                  <a:schemeClr val="bg1"/>
                </a:solidFill>
                <a:ea typeface="+mj-ea"/>
                <a:cs typeface="+mj-cs"/>
              </a:rPr>
              <a:t>побывать в кругу единомышленников,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получить возможность продемонстрировать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свой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опыт, получить знания от ведущих </a:t>
            </a:r>
            <a:r>
              <a:rPr kumimoji="0" lang="ru-R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медийщиков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Кузбасса – задача не из простых.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 НО! </a:t>
            </a:r>
            <a:r>
              <a:rPr lang="ru-RU" dirty="0" smtClean="0">
                <a:solidFill>
                  <a:schemeClr val="bg1"/>
                </a:solidFill>
                <a:ea typeface="+mj-ea"/>
                <a:cs typeface="+mj-cs"/>
              </a:rPr>
              <a:t>Команда городского </a:t>
            </a:r>
            <a:r>
              <a:rPr lang="ru-RU" dirty="0" err="1" smtClean="0">
                <a:solidFill>
                  <a:schemeClr val="bg1"/>
                </a:solidFill>
                <a:ea typeface="+mj-ea"/>
                <a:cs typeface="+mj-cs"/>
              </a:rPr>
              <a:t>медиацентра</a:t>
            </a:r>
            <a:r>
              <a:rPr lang="ru-RU" dirty="0" smtClean="0">
                <a:solidFill>
                  <a:schemeClr val="bg1"/>
                </a:solidFill>
                <a:ea typeface="+mj-ea"/>
                <a:cs typeface="+mj-cs"/>
              </a:rPr>
              <a:t> «В центре событий» ежегодный участник этого грандиозного события.</a:t>
            </a:r>
            <a:endParaRPr kumimoji="0" lang="ru-RU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189000"/>
            <a:ext cx="900000" cy="6761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21117748">
            <a:off x="9741498" y="5413442"/>
            <a:ext cx="1118792" cy="1373086"/>
          </a:xfrm>
          <a:prstGeom prst="rect">
            <a:avLst/>
          </a:prstGeom>
        </p:spPr>
      </p:pic>
      <p:sp>
        <p:nvSpPr>
          <p:cNvPr id="12" name="Управляющая кнопка: домой 11">
            <a:hlinkClick r:id="rId9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93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6000" y="1314000"/>
            <a:ext cx="3375000" cy="504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1000" y="144001"/>
            <a:ext cx="9945000" cy="62999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«Цифровые следы»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366000" y="234000"/>
            <a:ext cx="1980000" cy="1125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7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Объект 1"/>
          <p:cNvSpPr>
            <a:spLocks noGrp="1"/>
          </p:cNvSpPr>
          <p:nvPr>
            <p:ph idx="1"/>
          </p:nvPr>
        </p:nvSpPr>
        <p:spPr>
          <a:xfrm>
            <a:off x="291000" y="1989000"/>
            <a:ext cx="3285000" cy="418500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Научно-практическая конференция «Здоровье участников образовательного процесса» 2022 - </a:t>
            </a:r>
            <a:r>
              <a:rPr lang="ru-RU" u="sng" dirty="0" smtClean="0">
                <a:hlinkClick r:id="rId3"/>
              </a:rPr>
              <a:t>https://www.youtube.com/watch?v=lgu4AadPzSA</a:t>
            </a:r>
            <a:r>
              <a:rPr lang="ru-RU" dirty="0" smtClean="0"/>
              <a:t> </a:t>
            </a:r>
          </a:p>
          <a:p>
            <a:r>
              <a:rPr lang="ru-RU" b="1" dirty="0" smtClean="0"/>
              <a:t>Научно-практическая конференция «Инновации в образовании: концепции, проблемы, перспективы» </a:t>
            </a:r>
            <a:r>
              <a:rPr lang="ru-RU" dirty="0" smtClean="0"/>
              <a:t>- </a:t>
            </a:r>
            <a:r>
              <a:rPr lang="ru-RU" u="sng" dirty="0" smtClean="0">
                <a:hlinkClick r:id="rId4"/>
              </a:rPr>
              <a:t>https://youtu.be/poz326-j4kA</a:t>
            </a:r>
            <a:endParaRPr lang="ru-RU" dirty="0" smtClean="0"/>
          </a:p>
          <a:p>
            <a:r>
              <a:rPr lang="ru-RU" b="1" dirty="0" smtClean="0"/>
              <a:t>Городской форум «ЛЕТО 4К», посвящённый организации летнего отдыха детей </a:t>
            </a:r>
            <a:r>
              <a:rPr lang="ru-RU" dirty="0" smtClean="0"/>
              <a:t>- </a:t>
            </a:r>
            <a:r>
              <a:rPr lang="ru-RU" u="sng" dirty="0" smtClean="0">
                <a:hlinkClick r:id="rId5"/>
              </a:rPr>
              <a:t>https://disk.yandex.ru/a/UcejNWjUbMWwIg/6389bca2f7c222069793fd97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36000" y="1314000"/>
            <a:ext cx="3060000" cy="50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446000" y="1314000"/>
            <a:ext cx="3060000" cy="504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189000"/>
            <a:ext cx="900000" cy="6761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201000" y="1044000"/>
            <a:ext cx="3465000" cy="675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Научно-методические мероприятия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56000" y="1044000"/>
            <a:ext cx="3465000" cy="675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СМИ о нас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11000" y="1044000"/>
            <a:ext cx="3465000" cy="675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Мы в центре событий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3981000" y="1944000"/>
            <a:ext cx="2970000" cy="25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7491000" y="2124000"/>
            <a:ext cx="2970000" cy="333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/>
          <a:srcRect l="53322" t="32283" r="17889" b="15223"/>
          <a:stretch/>
        </p:blipFill>
        <p:spPr>
          <a:xfrm>
            <a:off x="4656000" y="3904914"/>
            <a:ext cx="1710000" cy="17538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/>
          <a:srcRect l="56644" t="48032" r="18627" b="9317"/>
          <a:stretch/>
        </p:blipFill>
        <p:spPr>
          <a:xfrm>
            <a:off x="4597200" y="1940128"/>
            <a:ext cx="1737600" cy="16857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/>
          <a:srcRect l="56275" t="46063" r="18258" b="9317"/>
          <a:stretch/>
        </p:blipFill>
        <p:spPr>
          <a:xfrm>
            <a:off x="8193985" y="1989000"/>
            <a:ext cx="1699030" cy="16744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/>
          <a:srcRect l="59597" t="46063" r="17888" b="17848"/>
          <a:stretch/>
        </p:blipFill>
        <p:spPr>
          <a:xfrm>
            <a:off x="8193985" y="4002233"/>
            <a:ext cx="1729303" cy="1559208"/>
          </a:xfrm>
          <a:prstGeom prst="rect">
            <a:avLst/>
          </a:prstGeom>
        </p:spPr>
      </p:pic>
      <p:sp>
        <p:nvSpPr>
          <p:cNvPr id="19" name="Управляющая кнопка: домой 18">
            <a:hlinkClick r:id="rId11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166000" y="2214001"/>
            <a:ext cx="2385000" cy="369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57013" t="47375" r="18996" b="9974"/>
          <a:stretch/>
        </p:blipFill>
        <p:spPr>
          <a:xfrm rot="21253735">
            <a:off x="9154537" y="5578973"/>
            <a:ext cx="911892" cy="911892"/>
          </a:xfrm>
          <a:prstGeom prst="rect">
            <a:avLst/>
          </a:prstGeom>
        </p:spPr>
      </p:pic>
      <p:pic>
        <p:nvPicPr>
          <p:cNvPr id="5124" name="Picture 4" descr="C:\Users\Ольга\Downloads\Screenshot_2024-04-14-14-18-38-951_com.vkontakte.androi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71000" y="2214000"/>
            <a:ext cx="2115000" cy="369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l="59597" t="46063" r="17888" b="17848"/>
          <a:stretch/>
        </p:blipFill>
        <p:spPr>
          <a:xfrm rot="21374475">
            <a:off x="6422856" y="5590988"/>
            <a:ext cx="912001" cy="82229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26000" y="2214000"/>
            <a:ext cx="2578171" cy="3645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/>
          <a:srcRect l="56275" t="46063" r="18258" b="9317"/>
          <a:stretch/>
        </p:blipFill>
        <p:spPr>
          <a:xfrm rot="468544">
            <a:off x="4091908" y="5392730"/>
            <a:ext cx="948554" cy="934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/>
          <a:srcRect/>
          <a:stretch/>
        </p:blipFill>
        <p:spPr>
          <a:xfrm>
            <a:off x="291000" y="2214000"/>
            <a:ext cx="2614207" cy="3645000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email"/>
          <a:srcRect/>
          <a:stretch/>
        </p:blipFill>
        <p:spPr>
          <a:xfrm rot="21124573">
            <a:off x="894501" y="5563574"/>
            <a:ext cx="1005477" cy="99090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0858" y="1"/>
            <a:ext cx="9620141" cy="774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Проба пера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36000" y="639000"/>
            <a:ext cx="864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«Наша цель – научится делать интересные новостные сюжеты. Поэтому на занятиях мы отрабатываем навыки работы с </a:t>
            </a:r>
            <a:r>
              <a:rPr lang="ru-RU" dirty="0" smtClean="0">
                <a:solidFill>
                  <a:schemeClr val="accent3"/>
                </a:solidFill>
              </a:rPr>
              <a:t>видеоматериалом</a:t>
            </a:r>
            <a:r>
              <a:rPr lang="ru-RU" dirty="0" smtClean="0">
                <a:solidFill>
                  <a:schemeClr val="accent3"/>
                </a:solidFill>
              </a:rPr>
              <a:t>, учимся писать закадровый текст, готовим интервью. А потом… спешим за новостями на улицы города, в школу» – так говорят о  своих занятиях и творчестве ребята из городского детского </a:t>
            </a:r>
            <a:r>
              <a:rPr lang="ru-RU" dirty="0" err="1" smtClean="0">
                <a:solidFill>
                  <a:schemeClr val="accent3"/>
                </a:solidFill>
              </a:rPr>
              <a:t>медиацентра</a:t>
            </a:r>
            <a:r>
              <a:rPr lang="ru-RU" dirty="0" smtClean="0">
                <a:solidFill>
                  <a:schemeClr val="accent3"/>
                </a:solidFill>
              </a:rPr>
              <a:t> «В центре событий».</a:t>
            </a: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21117748">
            <a:off x="792467" y="5387307"/>
            <a:ext cx="1139033" cy="13979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273430">
            <a:off x="3989734" y="5227041"/>
            <a:ext cx="1139033" cy="13979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189000"/>
            <a:ext cx="900000" cy="6761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21286836">
            <a:off x="6337223" y="5411161"/>
            <a:ext cx="1139033" cy="13979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21286836">
            <a:off x="9037223" y="5411161"/>
            <a:ext cx="1139033" cy="1397928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13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31811" y="1719000"/>
            <a:ext cx="2759189" cy="369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56275" t="46063" r="18627" b="8661"/>
          <a:stretch/>
        </p:blipFill>
        <p:spPr>
          <a:xfrm rot="403803">
            <a:off x="7401425" y="5132371"/>
            <a:ext cx="975651" cy="989999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31000" y="1719000"/>
            <a:ext cx="2700000" cy="3687805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/>
          <a:srcRect l="56644" t="47376" r="18996" b="8661"/>
          <a:stretch/>
        </p:blipFill>
        <p:spPr>
          <a:xfrm rot="354792">
            <a:off x="4207168" y="5136020"/>
            <a:ext cx="949093" cy="96347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0859" y="1"/>
            <a:ext cx="8812800" cy="1179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Проектная деятельность и </a:t>
            </a:r>
            <a:br>
              <a:rPr lang="ru-RU" sz="3600" dirty="0" smtClean="0"/>
            </a:br>
            <a:r>
              <a:rPr lang="ru-RU" sz="3600" dirty="0" smtClean="0"/>
              <a:t>социальное партнёрство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36000" y="1314000"/>
            <a:ext cx="2970000" cy="4545000"/>
            <a:chOff x="201000" y="2529000"/>
            <a:chExt cx="2970000" cy="27450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01000" y="2529000"/>
              <a:ext cx="2970000" cy="3600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 algn="ctr"/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</a:rPr>
                <a:t>Наши социальные партнёры</a:t>
              </a:r>
              <a:endParaRPr lang="ru-RU" sz="2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336000" y="297945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 algn="ctr"/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</a:rPr>
                <a:t>ГТРК «</a:t>
              </a:r>
              <a:r>
                <a:rPr lang="ru-RU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Киселёвск</a:t>
              </a: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</a:rPr>
                <a:t>»</a:t>
              </a:r>
              <a:endParaRPr lang="ru-RU" sz="2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336000" y="3429900"/>
              <a:ext cx="2655000" cy="54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</a:rPr>
                <a:t>Городская газета </a:t>
              </a:r>
            </a:p>
            <a:p>
              <a:pPr algn="ctr"/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</a:rPr>
                <a:t>«Телевизионный вестник»</a:t>
              </a:r>
              <a:endParaRPr lang="ru-RU" sz="2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336000" y="40032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 algn="ctr"/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</a:rPr>
                <a:t>Городская газета «Городок»</a:t>
              </a:r>
              <a:endParaRPr lang="ru-RU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36000" y="445365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 algn="ctr"/>
              <a:endParaRPr lang="ru-RU" sz="1400" b="1" dirty="0" smtClean="0">
                <a:solidFill>
                  <a:schemeClr val="accent5">
                    <a:lumMod val="50000"/>
                  </a:schemeClr>
                </a:solidFill>
              </a:endParaRPr>
            </a:p>
            <a:p>
              <a:pPr indent="22225" algn="ctr"/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</a:rPr>
                <a:t>Школьные </a:t>
              </a:r>
              <a:r>
                <a:rPr lang="ru-RU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медиацентры</a:t>
              </a:r>
              <a:endParaRPr lang="ru-RU" b="1" dirty="0" smtClean="0">
                <a:solidFill>
                  <a:schemeClr val="accent5">
                    <a:lumMod val="50000"/>
                  </a:schemeClr>
                </a:solidFill>
              </a:endParaRPr>
            </a:p>
            <a:p>
              <a:pPr indent="22225" algn="ctr"/>
              <a:endParaRPr lang="ru-RU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336000" y="4914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 algn="ctr"/>
              <a:r>
                <a:rPr lang="ru-RU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Медиацентры</a:t>
              </a: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</a:rPr>
                <a:t> УДО</a:t>
              </a:r>
              <a:endParaRPr lang="ru-RU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273430">
            <a:off x="4124734" y="4957041"/>
            <a:ext cx="1139033" cy="139792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273430">
            <a:off x="7319734" y="4957041"/>
            <a:ext cx="1139033" cy="139792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email"/>
          <a:srcRect/>
          <a:stretch/>
        </p:blipFill>
        <p:spPr>
          <a:xfrm>
            <a:off x="2766000" y="1989000"/>
            <a:ext cx="702000" cy="72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189000"/>
            <a:ext cx="900000" cy="6761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/>
          <a:srcRect l="57013" t="47375" r="18996" b="9974"/>
          <a:stretch/>
        </p:blipFill>
        <p:spPr>
          <a:xfrm>
            <a:off x="2795594" y="2950579"/>
            <a:ext cx="660811" cy="6608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/>
          <a:srcRect l="59227" t="47376" r="18627" b="14567"/>
          <a:stretch/>
        </p:blipFill>
        <p:spPr>
          <a:xfrm>
            <a:off x="2782320" y="3754816"/>
            <a:ext cx="685680" cy="662824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12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58823AD-D428-460A-994F-C3E28E4A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00" y="189000"/>
            <a:ext cx="8812800" cy="4815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Наши контакты:</a:t>
            </a:r>
            <a:br>
              <a:rPr lang="ru-RU" dirty="0" smtClean="0"/>
            </a:br>
            <a:r>
              <a:rPr lang="ru-RU" sz="2800" dirty="0" smtClean="0"/>
              <a:t>Адрес: </a:t>
            </a:r>
            <a:r>
              <a:rPr lang="ru-RU" sz="2800" u="sng" dirty="0" smtClean="0"/>
              <a:t>652700</a:t>
            </a:r>
            <a:r>
              <a:rPr lang="ru-RU" sz="2800" u="sng" dirty="0"/>
              <a:t>, </a:t>
            </a:r>
            <a:r>
              <a:rPr lang="ru-RU" sz="2800" u="sng" dirty="0" smtClean="0"/>
              <a:t>г</a:t>
            </a:r>
            <a:r>
              <a:rPr lang="ru-RU" sz="2800" u="sng" dirty="0"/>
              <a:t>. Киселёвск, ул. Унжакова, 4 </a:t>
            </a: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>Раб. тел</a:t>
            </a:r>
            <a:r>
              <a:rPr lang="ru-RU" sz="2800" u="sng" smtClean="0"/>
              <a:t>.: +7 (38464</a:t>
            </a:r>
            <a:r>
              <a:rPr lang="ru-RU" sz="2800" u="sng" dirty="0"/>
              <a:t>) 2-15-64, 2-01-83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en-US" sz="2800" u="sng" dirty="0"/>
              <a:t>e-mail: </a:t>
            </a:r>
            <a:r>
              <a:rPr lang="en-US" sz="2800" u="sng" dirty="0" smtClean="0">
                <a:hlinkClick r:id="rId2"/>
              </a:rPr>
              <a:t>cdtcenter_1952@mail.ru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00" y="196709"/>
            <a:ext cx="1899000" cy="1899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6000" y="1629000"/>
            <a:ext cx="696000" cy="185083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51000" y="3339000"/>
            <a:ext cx="1575001" cy="2835000"/>
            <a:chOff x="290999" y="3654000"/>
            <a:chExt cx="1575001" cy="2835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99" y="3654000"/>
              <a:ext cx="1575001" cy="1183335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email"/>
            <a:srcRect/>
            <a:stretch/>
          </p:blipFill>
          <p:spPr>
            <a:xfrm>
              <a:off x="291000" y="4869000"/>
              <a:ext cx="1551549" cy="1620000"/>
            </a:xfrm>
            <a:prstGeom prst="rect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="" xmlns:p14="http://schemas.microsoft.com/office/powerpoint/2010/main" val="2366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21600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0" y="0"/>
            <a:ext cx="1371000" cy="63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300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00" y="864000"/>
            <a:ext cx="3203828" cy="3381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 rot="21440733">
            <a:off x="10050256" y="4096520"/>
            <a:ext cx="1660440" cy="173369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3294000"/>
            <a:ext cx="4230000" cy="318555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11000" y="0"/>
            <a:ext cx="7650000" cy="2160000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/>
              <a:t>Детскому </a:t>
            </a:r>
            <a:r>
              <a:rPr lang="ru-RU" sz="2200" dirty="0" err="1" smtClean="0"/>
              <a:t>медиацентру</a:t>
            </a:r>
            <a:r>
              <a:rPr lang="ru-RU" sz="2200" dirty="0" smtClean="0"/>
              <a:t> «В центре </a:t>
            </a:r>
            <a:r>
              <a:rPr lang="ru-RU" sz="2200" dirty="0" err="1" smtClean="0"/>
              <a:t>событиц</a:t>
            </a:r>
            <a:r>
              <a:rPr lang="ru-RU" sz="2200" dirty="0" smtClean="0"/>
              <a:t>» 9 </a:t>
            </a:r>
            <a:r>
              <a:rPr lang="ru-RU" sz="2200" dirty="0" smtClean="0"/>
              <a:t>лет. НО!</a:t>
            </a:r>
            <a:br>
              <a:rPr lang="ru-RU" sz="2200" dirty="0" smtClean="0"/>
            </a:br>
            <a:r>
              <a:rPr lang="ru-RU" sz="2200" dirty="0" smtClean="0"/>
              <a:t>07.09.2023г</a:t>
            </a:r>
            <a:r>
              <a:rPr lang="ru-RU" sz="2200" dirty="0"/>
              <a:t>. </a:t>
            </a:r>
            <a:r>
              <a:rPr lang="ru-RU" sz="2200" dirty="0" smtClean="0"/>
              <a:t>о</a:t>
            </a:r>
            <a:r>
              <a:rPr lang="ru-RU" sz="2200" dirty="0" smtClean="0"/>
              <a:t>н </a:t>
            </a:r>
            <a:r>
              <a:rPr lang="ru-RU" sz="2200" dirty="0" smtClean="0"/>
              <a:t>получил </a:t>
            </a:r>
            <a:r>
              <a:rPr lang="ru-RU" sz="2200" dirty="0" smtClean="0"/>
              <a:t>статус «городского детского медиацентра»! </a:t>
            </a:r>
            <a:r>
              <a:rPr lang="ru-RU" sz="2200" dirty="0" smtClean="0"/>
              <a:t>Теперь  в нашей команде </a:t>
            </a:r>
            <a:r>
              <a:rPr lang="ru-RU" sz="2200" dirty="0" smtClean="0"/>
              <a:t>более 80 ребят </a:t>
            </a:r>
            <a:r>
              <a:rPr lang="ru-RU" sz="2200" dirty="0" smtClean="0"/>
              <a:t>из </a:t>
            </a:r>
            <a:r>
              <a:rPr lang="ru-RU" sz="2200" dirty="0" smtClean="0"/>
              <a:t>20 </a:t>
            </a:r>
            <a:r>
              <a:rPr lang="ru-RU" sz="2200" dirty="0"/>
              <a:t>образовательных </a:t>
            </a:r>
            <a:r>
              <a:rPr lang="ru-RU" sz="2200" dirty="0" smtClean="0"/>
              <a:t>организаций </a:t>
            </a:r>
            <a:r>
              <a:rPr lang="ru-RU" sz="2200" dirty="0" err="1" smtClean="0"/>
              <a:t>Киселевского</a:t>
            </a:r>
            <a:r>
              <a:rPr lang="ru-RU" sz="2200" dirty="0" smtClean="0"/>
              <a:t> городского округа.</a:t>
            </a:r>
            <a:br>
              <a:rPr lang="ru-RU" sz="2200" dirty="0" smtClean="0"/>
            </a:br>
            <a:r>
              <a:rPr lang="ru-RU" sz="2200" dirty="0" smtClean="0"/>
              <a:t>И у нас есть оригинальный авторский бренд бук.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00" y="2349000"/>
            <a:ext cx="4129925" cy="310290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189000"/>
            <a:ext cx="999000" cy="99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21369088">
            <a:off x="9924594" y="3718621"/>
            <a:ext cx="2013237" cy="26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28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sun9-26.userapi.com/impg/Hb9SlrKLaGcouOXSfrwxvmPVSNucUK6pb1JYAA/eUsuaT4se2s.jpg?size=628x942&amp;quality=95&amp;sign=3e5ecc20389529f0a63913d6cd2964ce&amp;c_uniq_tag=Jss36fUrsgnOqHxcQH6TJKcgDVNyA5tIWJDFxTtK3U8&amp;type=albu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6000" y="1359000"/>
            <a:ext cx="3211957" cy="354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 rot="21373809">
            <a:off x="4296000" y="4509000"/>
            <a:ext cx="1906527" cy="171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0999" y="189001"/>
            <a:ext cx="3600001" cy="1035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Будем знакомы!</a:t>
            </a:r>
            <a:br>
              <a:rPr lang="ru-RU" sz="2400" dirty="0" smtClean="0"/>
            </a:br>
            <a:r>
              <a:rPr lang="ru-RU" sz="2400" dirty="0" smtClean="0"/>
              <a:t>Команда </a:t>
            </a:r>
            <a:r>
              <a:rPr lang="ru-RU" sz="2400" dirty="0" err="1" smtClean="0"/>
              <a:t>медиацентра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«В центре событий»</a:t>
            </a:r>
            <a:endParaRPr lang="ru-RU" sz="2400" dirty="0"/>
          </a:p>
        </p:txBody>
      </p:sp>
      <p:pic>
        <p:nvPicPr>
          <p:cNvPr id="1028" name="Picture 4" descr="https://sun9-42.userapi.com/impg/8qIEEcq9sGvcBGI2QKYP0Li7GenGYt77E47rIw/dv38diJe3ng.jpg?size=1280x853&amp;quality=96&amp;sign=a58077277c98fa3bb8941f393b98edfb&amp;type=alb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3544"/>
            <a:ext cx="3305999" cy="22031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0.userapi.com/impg/7mYDyV1f5zo9OGLxJyU3dGRm-WF0_gyxzDavxA/aZ8LcaR3xEI.jpg?size=807x538&amp;quality=95&amp;sign=41008748b00de185622aff07786d339d&amp;c_uniq_tag=t0BaZdOGYCOF6ISOO1rpmCAaZDh4SgSkIRlhX0P-UqE&amp;type=albu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56685"/>
            <a:ext cx="3276601" cy="22013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22.userapi.com/impg/F6HiugHIWIcniuBsFcwcImWSj3IN2LMxuX9iUA/aDP70M5xN-4.jpg?size=1280x961&amp;quality=95&amp;sign=ba3848fdb755104a36a6f3f53133bf58&amp;type=album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0788" y="4626428"/>
            <a:ext cx="3428612" cy="2231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123-2.userapi.com/impg/8ncQeUb2D17uuJc1fdJCnqYKAGg9WJQrOmyWZw/BqYH3_fXzIA.jpg?size=828x544&amp;quality=95&amp;sign=28598007e5c85efeab61d79ea03ac73a&amp;type=albu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885" y="2316058"/>
            <a:ext cx="3418113" cy="2245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11.userapi.com/impg/L8aBJ11X1Wh0RGDH5ssmiYYYftZ4up6kaIMyzw/9g07G42IXWk.jpg?size=1280x960&amp;quality=95&amp;sign=3040c8a1067e2e3b6f72c85685a7437e&amp;type=album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484"/>
          <a:stretch/>
        </p:blipFill>
        <p:spPr bwMode="auto">
          <a:xfrm>
            <a:off x="6994070" y="2310487"/>
            <a:ext cx="1611085" cy="2256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9-6.userapi.com/impg/Hbdc0J9sOLGb8jx_r2DdWmJ0rw5SvdiFpOtrHA/U5reqUcE5Aw.jpg?size=960x1280&amp;quality=95&amp;sign=056dddf9980d235ffae647cd7d88448d&amp;type=album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563" y="4656684"/>
            <a:ext cx="1678437" cy="22013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un9-58.userapi.com/impg/ZkMudTmSBRB7JsB40QZ70hghkQcEefa_yZSEGw/LLLX2k6FE_s.jpg?size=1280x960&amp;quality=95&amp;sign=e7cf438c1b1f509a0f57357f4f6c6a47&amp;type=album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2288006"/>
            <a:ext cx="1530429" cy="22802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sun9-52.userapi.com/impg/XzNEADtn274z1BctLOP1YewhbRTMVRwsu2h3nA/qJmB7yhbJHs.jpg?size=2560x1442&amp;quality=95&amp;sign=6d9ae98d56defbdee54a39492fe4f141&amp;type=album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9276"/>
          <a:stretch/>
        </p:blipFill>
        <p:spPr bwMode="auto">
          <a:xfrm>
            <a:off x="1665513" y="2099357"/>
            <a:ext cx="1621973" cy="241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sun9-18.userapi.com/impg/wcfjWWkBZmtIptdN-PDEJN16uROOpX7SRiWThA/eLsl5McpDQ4.jpg?size=768x1024&amp;quality=95&amp;sign=1855ef87c58bcfafd223cc592ea5b6ce&amp;type=albu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8" y="4858"/>
            <a:ext cx="1688472" cy="21929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email"/>
          <a:srcRect t="-12807" r="-329"/>
          <a:stretch/>
        </p:blipFill>
        <p:spPr>
          <a:xfrm>
            <a:off x="6994071" y="-290060"/>
            <a:ext cx="3361582" cy="24878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 rot="21369088">
            <a:off x="4201142" y="4179365"/>
            <a:ext cx="2152410" cy="2609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92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51000" y="1539534"/>
            <a:ext cx="741000" cy="2159466"/>
          </a:xfrm>
          <a:prstGeom prst="rect">
            <a:avLst/>
          </a:prstGeom>
        </p:spPr>
      </p:pic>
      <p:pic>
        <p:nvPicPr>
          <p:cNvPr id="56" name="Picture 12" descr="https://sun9-5.userapi.com/impg/fO65X_dSu5pedqF1kNKkTaR2bmdcr56adetImg/MZF4S2FYIWE.jpg?size=1280x960&amp;quality=95&amp;sign=6975b244e8cfb8d362a9d1d6b0c1c4b1&amp;type=album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96000" y="594000"/>
            <a:ext cx="2115000" cy="1607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81000" y="144000"/>
            <a:ext cx="8460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Методический кейс 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к дополнительной общеобразовательной общеразвивающей программе «</a:t>
            </a:r>
            <a:r>
              <a:rPr lang="ru-RU" sz="2000" b="1" dirty="0" err="1" smtClean="0">
                <a:solidFill>
                  <a:schemeClr val="accent4">
                    <a:lumMod val="75000"/>
                  </a:schemeClr>
                </a:solidFill>
              </a:rPr>
              <a:t>NewsМaker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 в журналистике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9551827" y="279000"/>
            <a:ext cx="2429134" cy="2475000"/>
          </a:xfrm>
          <a:prstGeom prst="rect">
            <a:avLst/>
          </a:prstGeom>
        </p:spPr>
      </p:pic>
      <p:grpSp>
        <p:nvGrpSpPr>
          <p:cNvPr id="137" name="Группа 136"/>
          <p:cNvGrpSpPr/>
          <p:nvPr/>
        </p:nvGrpSpPr>
        <p:grpSpPr>
          <a:xfrm>
            <a:off x="426000" y="3069000"/>
            <a:ext cx="2340000" cy="1755000"/>
            <a:chOff x="426000" y="3069000"/>
            <a:chExt cx="2340000" cy="1755000"/>
          </a:xfrm>
        </p:grpSpPr>
        <p:grpSp>
          <p:nvGrpSpPr>
            <p:cNvPr id="79" name="Группа 78"/>
            <p:cNvGrpSpPr/>
            <p:nvPr/>
          </p:nvGrpSpPr>
          <p:grpSpPr>
            <a:xfrm>
              <a:off x="426000" y="3069000"/>
              <a:ext cx="2340000" cy="1755000"/>
              <a:chOff x="344033" y="2877159"/>
              <a:chExt cx="2513765" cy="3476841"/>
            </a:xfrm>
          </p:grpSpPr>
          <p:sp>
            <p:nvSpPr>
              <p:cNvPr id="80" name="Прямоугольник 79">
                <a:extLst>
                  <a:ext uri="{FF2B5EF4-FFF2-40B4-BE49-F238E27FC236}">
                    <a16:creationId xmlns:a16="http://schemas.microsoft.com/office/drawing/2014/main" xmlns="" id="{870423C4-BC4A-4E53-9789-BE87F6C9359D}"/>
                  </a:ext>
                </a:extLst>
              </p:cNvPr>
              <p:cNvSpPr/>
              <p:nvPr/>
            </p:nvSpPr>
            <p:spPr>
              <a:xfrm>
                <a:off x="344033" y="2877159"/>
                <a:ext cx="2513765" cy="294883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xmlns="" id="{1090514F-0932-4078-B368-38D91A30EFBB}"/>
                  </a:ext>
                </a:extLst>
              </p:cNvPr>
              <p:cNvSpPr/>
              <p:nvPr/>
            </p:nvSpPr>
            <p:spPr>
              <a:xfrm>
                <a:off x="622978" y="3156103"/>
                <a:ext cx="1952610" cy="23909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Полилиния: фигура 14">
                <a:extLst>
                  <a:ext uri="{FF2B5EF4-FFF2-40B4-BE49-F238E27FC236}">
                    <a16:creationId xmlns:a16="http://schemas.microsoft.com/office/drawing/2014/main" xmlns="" id="{873D33E4-22A2-4A45-BF2C-8809654A9A34}"/>
                  </a:ext>
                </a:extLst>
              </p:cNvPr>
              <p:cNvSpPr/>
              <p:nvPr/>
            </p:nvSpPr>
            <p:spPr>
              <a:xfrm>
                <a:off x="780742" y="5019052"/>
                <a:ext cx="1637082" cy="1334948"/>
              </a:xfrm>
              <a:custGeom>
                <a:avLst/>
                <a:gdLst>
                  <a:gd name="connsiteX0" fmla="*/ 1419346 w 2838690"/>
                  <a:gd name="connsiteY0" fmla="*/ 0 h 1710000"/>
                  <a:gd name="connsiteX1" fmla="*/ 2838690 w 2838690"/>
                  <a:gd name="connsiteY1" fmla="*/ 675000 h 1710000"/>
                  <a:gd name="connsiteX2" fmla="*/ 2838689 w 2838690"/>
                  <a:gd name="connsiteY2" fmla="*/ 675000 h 1710000"/>
                  <a:gd name="connsiteX3" fmla="*/ 2838689 w 2838690"/>
                  <a:gd name="connsiteY3" fmla="*/ 1710000 h 1710000"/>
                  <a:gd name="connsiteX4" fmla="*/ 0 w 2838690"/>
                  <a:gd name="connsiteY4" fmla="*/ 1710000 h 1710000"/>
                  <a:gd name="connsiteX5" fmla="*/ 0 w 2838690"/>
                  <a:gd name="connsiteY5" fmla="*/ 675000 h 1710000"/>
                  <a:gd name="connsiteX6" fmla="*/ 1 w 2838690"/>
                  <a:gd name="connsiteY6" fmla="*/ 675000 h 17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690" h="1710000">
                    <a:moveTo>
                      <a:pt x="1419346" y="0"/>
                    </a:moveTo>
                    <a:lnTo>
                      <a:pt x="2838690" y="675000"/>
                    </a:lnTo>
                    <a:lnTo>
                      <a:pt x="2838689" y="675000"/>
                    </a:lnTo>
                    <a:lnTo>
                      <a:pt x="2838689" y="1710000"/>
                    </a:lnTo>
                    <a:lnTo>
                      <a:pt x="0" y="1710000"/>
                    </a:lnTo>
                    <a:lnTo>
                      <a:pt x="0" y="675000"/>
                    </a:lnTo>
                    <a:lnTo>
                      <a:pt x="1" y="675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xmlns="" id="{D68BE849-B5B2-43F3-85DB-EDBBDCA0E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=""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/>
            </p:blipFill>
            <p:spPr>
              <a:xfrm flipH="1">
                <a:off x="1284283" y="5506040"/>
                <a:ext cx="630000" cy="630000"/>
              </a:xfrm>
              <a:prstGeom prst="rect">
                <a:avLst/>
              </a:prstGeom>
            </p:spPr>
          </p:pic>
        </p:grpSp>
        <p:sp>
          <p:nvSpPr>
            <p:cNvPr id="39" name="Скругленный прямоугольник 38">
              <a:hlinkClick r:id="rId7" action="ppaction://hlinksldjump"/>
            </p:cNvPr>
            <p:cNvSpPr/>
            <p:nvPr/>
          </p:nvSpPr>
          <p:spPr>
            <a:xfrm>
              <a:off x="696000" y="3204000"/>
              <a:ext cx="1800000" cy="900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Планируемые результаты</a:t>
              </a:r>
              <a:endParaRPr lang="ru-RU" sz="17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3216000" y="1224000"/>
            <a:ext cx="2340000" cy="1755000"/>
            <a:chOff x="3216000" y="1224000"/>
            <a:chExt cx="2340000" cy="1755000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3216000" y="1224000"/>
              <a:ext cx="2340000" cy="1755000"/>
              <a:chOff x="3335634" y="2877159"/>
              <a:chExt cx="2513765" cy="3476841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xmlns="" id="{1CD95EE3-977E-4959-BFDB-3A0C0BEFF18F}"/>
                  </a:ext>
                </a:extLst>
              </p:cNvPr>
              <p:cNvGrpSpPr/>
              <p:nvPr/>
            </p:nvGrpSpPr>
            <p:grpSpPr>
              <a:xfrm>
                <a:off x="3335634" y="2877159"/>
                <a:ext cx="2513765" cy="3476841"/>
                <a:chOff x="72235" y="2124000"/>
                <a:chExt cx="2838689" cy="3926250"/>
              </a:xfrm>
            </p:grpSpPr>
            <p:sp>
              <p:nvSpPr>
                <p:cNvPr id="21" name="Прямоугольник 20">
                  <a:extLst>
                    <a:ext uri="{FF2B5EF4-FFF2-40B4-BE49-F238E27FC236}">
                      <a16:creationId xmlns:a16="http://schemas.microsoft.com/office/drawing/2014/main" xmlns="" id="{08FD6434-A78C-4CD6-87F8-D79FE2A3A499}"/>
                    </a:ext>
                  </a:extLst>
                </p:cNvPr>
                <p:cNvSpPr/>
                <p:nvPr/>
              </p:nvSpPr>
              <p:spPr>
                <a:xfrm>
                  <a:off x="72235" y="2124000"/>
                  <a:ext cx="2838689" cy="3330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Прямоугольник 21">
                  <a:extLst>
                    <a:ext uri="{FF2B5EF4-FFF2-40B4-BE49-F238E27FC236}">
                      <a16:creationId xmlns:a16="http://schemas.microsoft.com/office/drawing/2014/main" xmlns="" id="{173ECCE1-2A15-4967-8C18-7FF579C30A4A}"/>
                    </a:ext>
                  </a:extLst>
                </p:cNvPr>
                <p:cNvSpPr/>
                <p:nvPr/>
              </p:nvSpPr>
              <p:spPr>
                <a:xfrm>
                  <a:off x="387236" y="2439000"/>
                  <a:ext cx="2205000" cy="270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3" name="Полилиния: фигура 21">
                  <a:extLst>
                    <a:ext uri="{FF2B5EF4-FFF2-40B4-BE49-F238E27FC236}">
                      <a16:creationId xmlns:a16="http://schemas.microsoft.com/office/drawing/2014/main" xmlns="" id="{2D4684ED-6D0E-4701-A52F-C5CD0C84D2EA}"/>
                    </a:ext>
                  </a:extLst>
                </p:cNvPr>
                <p:cNvSpPr/>
                <p:nvPr/>
              </p:nvSpPr>
              <p:spPr>
                <a:xfrm>
                  <a:off x="565392" y="4542750"/>
                  <a:ext cx="1848688" cy="1507500"/>
                </a:xfrm>
                <a:custGeom>
                  <a:avLst/>
                  <a:gdLst>
                    <a:gd name="connsiteX0" fmla="*/ 1419346 w 2838690"/>
                    <a:gd name="connsiteY0" fmla="*/ 0 h 1710000"/>
                    <a:gd name="connsiteX1" fmla="*/ 2838690 w 2838690"/>
                    <a:gd name="connsiteY1" fmla="*/ 675000 h 1710000"/>
                    <a:gd name="connsiteX2" fmla="*/ 2838689 w 2838690"/>
                    <a:gd name="connsiteY2" fmla="*/ 675000 h 1710000"/>
                    <a:gd name="connsiteX3" fmla="*/ 2838689 w 2838690"/>
                    <a:gd name="connsiteY3" fmla="*/ 1710000 h 1710000"/>
                    <a:gd name="connsiteX4" fmla="*/ 0 w 2838690"/>
                    <a:gd name="connsiteY4" fmla="*/ 1710000 h 1710000"/>
                    <a:gd name="connsiteX5" fmla="*/ 0 w 2838690"/>
                    <a:gd name="connsiteY5" fmla="*/ 675000 h 1710000"/>
                    <a:gd name="connsiteX6" fmla="*/ 1 w 2838690"/>
                    <a:gd name="connsiteY6" fmla="*/ 675000 h 17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8690" h="1710000">
                      <a:moveTo>
                        <a:pt x="1419346" y="0"/>
                      </a:moveTo>
                      <a:lnTo>
                        <a:pt x="2838690" y="675000"/>
                      </a:lnTo>
                      <a:lnTo>
                        <a:pt x="2838689" y="675000"/>
                      </a:lnTo>
                      <a:lnTo>
                        <a:pt x="2838689" y="1710000"/>
                      </a:lnTo>
                      <a:lnTo>
                        <a:pt x="0" y="1710000"/>
                      </a:lnTo>
                      <a:lnTo>
                        <a:pt x="0" y="675000"/>
                      </a:lnTo>
                      <a:lnTo>
                        <a:pt x="1" y="675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Прямоугольный треугольник 23">
                  <a:extLst>
                    <a:ext uri="{FF2B5EF4-FFF2-40B4-BE49-F238E27FC236}">
                      <a16:creationId xmlns:a16="http://schemas.microsoft.com/office/drawing/2014/main" xmlns="" id="{552F6AE3-B93E-4CC7-B78D-0D699932E42C}"/>
                    </a:ext>
                  </a:extLst>
                </p:cNvPr>
                <p:cNvSpPr/>
                <p:nvPr/>
              </p:nvSpPr>
              <p:spPr>
                <a:xfrm rot="16200000" flipH="1">
                  <a:off x="20689" y="5505545"/>
                  <a:ext cx="911248" cy="178157"/>
                </a:xfrm>
                <a:prstGeom prst="rtTriangl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рямоугольный треугольник 24">
                  <a:extLst>
                    <a:ext uri="{FF2B5EF4-FFF2-40B4-BE49-F238E27FC236}">
                      <a16:creationId xmlns:a16="http://schemas.microsoft.com/office/drawing/2014/main" xmlns="" id="{8306F7A3-9579-4C1D-9BAC-A1B5FB6931B4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47535" y="5505547"/>
                  <a:ext cx="911248" cy="178154"/>
                </a:xfrm>
                <a:prstGeom prst="rtTriangl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xmlns="" id="{CF7DC0DE-0E6E-4084-A3D9-2814B832C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=""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 flipH="1">
                <a:off x="4275884" y="5506040"/>
                <a:ext cx="630000" cy="630000"/>
              </a:xfrm>
              <a:prstGeom prst="rect">
                <a:avLst/>
              </a:prstGeom>
            </p:spPr>
          </p:pic>
        </p:grpSp>
        <p:sp>
          <p:nvSpPr>
            <p:cNvPr id="41" name="Скругленный прямоугольник 40">
              <a:hlinkClick r:id="rId10" action="ppaction://hlinksldjump"/>
            </p:cNvPr>
            <p:cNvSpPr/>
            <p:nvPr/>
          </p:nvSpPr>
          <p:spPr>
            <a:xfrm>
              <a:off x="3441000" y="1359000"/>
              <a:ext cx="1890000" cy="1035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Методическое, </a:t>
              </a:r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дидактическое </a:t>
              </a:r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обеспечение</a:t>
              </a:r>
              <a:endParaRPr lang="ru-RU" sz="17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5961000" y="1224000"/>
            <a:ext cx="2385000" cy="1710000"/>
            <a:chOff x="5961000" y="1224000"/>
            <a:chExt cx="2385000" cy="1710000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5961000" y="1224000"/>
              <a:ext cx="2385000" cy="1710000"/>
              <a:chOff x="6546000" y="1089000"/>
              <a:chExt cx="2700000" cy="2115000"/>
            </a:xfrm>
          </p:grpSpPr>
          <p:grpSp>
            <p:nvGrpSpPr>
              <p:cNvPr id="27" name="Группа 25">
                <a:extLst>
                  <a:ext uri="{FF2B5EF4-FFF2-40B4-BE49-F238E27FC236}">
                    <a16:creationId xmlns:a16="http://schemas.microsoft.com/office/drawing/2014/main" xmlns="" id="{28EE4121-25B3-4D5E-AC4C-ED3BAA0E9599}"/>
                  </a:ext>
                </a:extLst>
              </p:cNvPr>
              <p:cNvGrpSpPr/>
              <p:nvPr/>
            </p:nvGrpSpPr>
            <p:grpSpPr>
              <a:xfrm>
                <a:off x="6546000" y="1089000"/>
                <a:ext cx="2700000" cy="2115000"/>
                <a:chOff x="72235" y="2124000"/>
                <a:chExt cx="2838689" cy="3926250"/>
              </a:xfrm>
            </p:grpSpPr>
            <p:sp>
              <p:nvSpPr>
                <p:cNvPr id="29" name="Прямоугольник 28">
                  <a:extLst>
                    <a:ext uri="{FF2B5EF4-FFF2-40B4-BE49-F238E27FC236}">
                      <a16:creationId xmlns:a16="http://schemas.microsoft.com/office/drawing/2014/main" xmlns="" id="{C5D16EA6-3C30-4A2D-AD1C-32A6B4B8831F}"/>
                    </a:ext>
                  </a:extLst>
                </p:cNvPr>
                <p:cNvSpPr/>
                <p:nvPr/>
              </p:nvSpPr>
              <p:spPr>
                <a:xfrm>
                  <a:off x="72235" y="2124000"/>
                  <a:ext cx="2838689" cy="3330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0" name="Прямоугольник 29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xmlns="" id="{BF538725-4E02-46D2-9EF2-09B6D7A1F2C0}"/>
                    </a:ext>
                  </a:extLst>
                </p:cNvPr>
                <p:cNvSpPr/>
                <p:nvPr/>
              </p:nvSpPr>
              <p:spPr>
                <a:xfrm>
                  <a:off x="387236" y="2439000"/>
                  <a:ext cx="2205000" cy="270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1" name="Полилиния: фигура 28">
                  <a:extLst>
                    <a:ext uri="{FF2B5EF4-FFF2-40B4-BE49-F238E27FC236}">
                      <a16:creationId xmlns:a16="http://schemas.microsoft.com/office/drawing/2014/main" xmlns="" id="{2EA5C19C-0D73-468F-AF5F-25F9A492B670}"/>
                    </a:ext>
                  </a:extLst>
                </p:cNvPr>
                <p:cNvSpPr/>
                <p:nvPr/>
              </p:nvSpPr>
              <p:spPr>
                <a:xfrm>
                  <a:off x="565392" y="4542750"/>
                  <a:ext cx="1848688" cy="1507500"/>
                </a:xfrm>
                <a:custGeom>
                  <a:avLst/>
                  <a:gdLst>
                    <a:gd name="connsiteX0" fmla="*/ 1419346 w 2838690"/>
                    <a:gd name="connsiteY0" fmla="*/ 0 h 1710000"/>
                    <a:gd name="connsiteX1" fmla="*/ 2838690 w 2838690"/>
                    <a:gd name="connsiteY1" fmla="*/ 675000 h 1710000"/>
                    <a:gd name="connsiteX2" fmla="*/ 2838689 w 2838690"/>
                    <a:gd name="connsiteY2" fmla="*/ 675000 h 1710000"/>
                    <a:gd name="connsiteX3" fmla="*/ 2838689 w 2838690"/>
                    <a:gd name="connsiteY3" fmla="*/ 1710000 h 1710000"/>
                    <a:gd name="connsiteX4" fmla="*/ 0 w 2838690"/>
                    <a:gd name="connsiteY4" fmla="*/ 1710000 h 1710000"/>
                    <a:gd name="connsiteX5" fmla="*/ 0 w 2838690"/>
                    <a:gd name="connsiteY5" fmla="*/ 675000 h 1710000"/>
                    <a:gd name="connsiteX6" fmla="*/ 1 w 2838690"/>
                    <a:gd name="connsiteY6" fmla="*/ 675000 h 17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8690" h="1710000">
                      <a:moveTo>
                        <a:pt x="1419346" y="0"/>
                      </a:moveTo>
                      <a:lnTo>
                        <a:pt x="2838690" y="675000"/>
                      </a:lnTo>
                      <a:lnTo>
                        <a:pt x="2838689" y="675000"/>
                      </a:lnTo>
                      <a:lnTo>
                        <a:pt x="2838689" y="1710000"/>
                      </a:lnTo>
                      <a:lnTo>
                        <a:pt x="0" y="1710000"/>
                      </a:lnTo>
                      <a:lnTo>
                        <a:pt x="0" y="675000"/>
                      </a:lnTo>
                      <a:lnTo>
                        <a:pt x="1" y="675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" name="Прямоугольный треугольник 31">
                  <a:extLst>
                    <a:ext uri="{FF2B5EF4-FFF2-40B4-BE49-F238E27FC236}">
                      <a16:creationId xmlns:a16="http://schemas.microsoft.com/office/drawing/2014/main" xmlns="" id="{09649055-F498-4D16-8C97-F0E4FCFEE511}"/>
                    </a:ext>
                  </a:extLst>
                </p:cNvPr>
                <p:cNvSpPr/>
                <p:nvPr/>
              </p:nvSpPr>
              <p:spPr>
                <a:xfrm rot="16200000" flipH="1">
                  <a:off x="20689" y="5505545"/>
                  <a:ext cx="911248" cy="178157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" name="Прямоугольный треугольник 32">
                  <a:extLst>
                    <a:ext uri="{FF2B5EF4-FFF2-40B4-BE49-F238E27FC236}">
                      <a16:creationId xmlns:a16="http://schemas.microsoft.com/office/drawing/2014/main" xmlns="" id="{11B54FED-30A2-4D73-B2E7-B40E63447579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47535" y="5505547"/>
                  <a:ext cx="911248" cy="178154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xmlns="" id="{81AE8A6E-1E07-40FD-85E0-F1297F9DF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=""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/>
            </p:blipFill>
            <p:spPr>
              <a:xfrm flipH="1">
                <a:off x="7580126" y="2529000"/>
                <a:ext cx="630874" cy="564515"/>
              </a:xfrm>
              <a:prstGeom prst="rect">
                <a:avLst/>
              </a:prstGeom>
            </p:spPr>
          </p:pic>
        </p:grpSp>
        <p:sp>
          <p:nvSpPr>
            <p:cNvPr id="58" name="Скругленный прямоугольник 57">
              <a:hlinkClick r:id="rId11" action="ppaction://hlinksldjump"/>
            </p:cNvPr>
            <p:cNvSpPr/>
            <p:nvPr/>
          </p:nvSpPr>
          <p:spPr>
            <a:xfrm>
              <a:off x="6141000" y="1359000"/>
              <a:ext cx="1980000" cy="945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Профильные смены «</a:t>
              </a:r>
              <a:r>
                <a:rPr lang="ru-RU" sz="17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ВКонтакте</a:t>
              </a:r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»</a:t>
              </a:r>
              <a:endParaRPr lang="ru-RU" sz="17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471000" y="1224000"/>
            <a:ext cx="2340000" cy="1755000"/>
            <a:chOff x="471000" y="1224000"/>
            <a:chExt cx="2340000" cy="1755000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471000" y="1224000"/>
              <a:ext cx="2340000" cy="1755000"/>
              <a:chOff x="344033" y="2877159"/>
              <a:chExt cx="2513765" cy="3476841"/>
            </a:xfrm>
          </p:grpSpPr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xmlns="" id="{870423C4-BC4A-4E53-9789-BE87F6C9359D}"/>
                  </a:ext>
                </a:extLst>
              </p:cNvPr>
              <p:cNvSpPr/>
              <p:nvPr/>
            </p:nvSpPr>
            <p:spPr>
              <a:xfrm>
                <a:off x="344033" y="2877159"/>
                <a:ext cx="2513765" cy="294883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xmlns="" id="{1090514F-0932-4078-B368-38D91A30EFBB}"/>
                  </a:ext>
                </a:extLst>
              </p:cNvPr>
              <p:cNvSpPr/>
              <p:nvPr/>
            </p:nvSpPr>
            <p:spPr>
              <a:xfrm>
                <a:off x="622978" y="3156103"/>
                <a:ext cx="1952610" cy="23909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7" name="Полилиния: фигура 14">
                <a:extLst>
                  <a:ext uri="{FF2B5EF4-FFF2-40B4-BE49-F238E27FC236}">
                    <a16:creationId xmlns:a16="http://schemas.microsoft.com/office/drawing/2014/main" xmlns="" id="{873D33E4-22A2-4A45-BF2C-8809654A9A34}"/>
                  </a:ext>
                </a:extLst>
              </p:cNvPr>
              <p:cNvSpPr/>
              <p:nvPr/>
            </p:nvSpPr>
            <p:spPr>
              <a:xfrm>
                <a:off x="780742" y="5019052"/>
                <a:ext cx="1637082" cy="1334948"/>
              </a:xfrm>
              <a:custGeom>
                <a:avLst/>
                <a:gdLst>
                  <a:gd name="connsiteX0" fmla="*/ 1419346 w 2838690"/>
                  <a:gd name="connsiteY0" fmla="*/ 0 h 1710000"/>
                  <a:gd name="connsiteX1" fmla="*/ 2838690 w 2838690"/>
                  <a:gd name="connsiteY1" fmla="*/ 675000 h 1710000"/>
                  <a:gd name="connsiteX2" fmla="*/ 2838689 w 2838690"/>
                  <a:gd name="connsiteY2" fmla="*/ 675000 h 1710000"/>
                  <a:gd name="connsiteX3" fmla="*/ 2838689 w 2838690"/>
                  <a:gd name="connsiteY3" fmla="*/ 1710000 h 1710000"/>
                  <a:gd name="connsiteX4" fmla="*/ 0 w 2838690"/>
                  <a:gd name="connsiteY4" fmla="*/ 1710000 h 1710000"/>
                  <a:gd name="connsiteX5" fmla="*/ 0 w 2838690"/>
                  <a:gd name="connsiteY5" fmla="*/ 675000 h 1710000"/>
                  <a:gd name="connsiteX6" fmla="*/ 1 w 2838690"/>
                  <a:gd name="connsiteY6" fmla="*/ 675000 h 17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690" h="1710000">
                    <a:moveTo>
                      <a:pt x="1419346" y="0"/>
                    </a:moveTo>
                    <a:lnTo>
                      <a:pt x="2838690" y="675000"/>
                    </a:lnTo>
                    <a:lnTo>
                      <a:pt x="2838689" y="675000"/>
                    </a:lnTo>
                    <a:lnTo>
                      <a:pt x="2838689" y="1710000"/>
                    </a:lnTo>
                    <a:lnTo>
                      <a:pt x="0" y="1710000"/>
                    </a:lnTo>
                    <a:lnTo>
                      <a:pt x="0" y="675000"/>
                    </a:lnTo>
                    <a:lnTo>
                      <a:pt x="1" y="675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xmlns="" id="{D68BE849-B5B2-43F3-85DB-EDBBDCA0E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=""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/>
            </p:blipFill>
            <p:spPr>
              <a:xfrm flipH="1">
                <a:off x="1284283" y="5506040"/>
                <a:ext cx="630000" cy="630000"/>
              </a:xfrm>
              <a:prstGeom prst="rect">
                <a:avLst/>
              </a:prstGeom>
            </p:spPr>
          </p:pic>
        </p:grpSp>
        <p:sp>
          <p:nvSpPr>
            <p:cNvPr id="6" name="Скругленный прямоугольник 5">
              <a:hlinkClick r:id="rId14" action="ppaction://hlinksldjump"/>
            </p:cNvPr>
            <p:cNvSpPr/>
            <p:nvPr/>
          </p:nvSpPr>
          <p:spPr>
            <a:xfrm>
              <a:off x="741000" y="1359000"/>
              <a:ext cx="1755000" cy="990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ДООП</a:t>
              </a:r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«</a:t>
              </a:r>
              <a:r>
                <a:rPr lang="ru-RU" sz="17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NewsМaker</a:t>
              </a:r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 в журналистике</a:t>
              </a:r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»</a:t>
              </a:r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endParaRPr lang="ru-RU" sz="17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426000" y="4914000"/>
            <a:ext cx="2340000" cy="1755000"/>
            <a:chOff x="426000" y="4914000"/>
            <a:chExt cx="2340000" cy="1755000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426000" y="4914000"/>
              <a:ext cx="2340000" cy="1755000"/>
              <a:chOff x="344033" y="2877159"/>
              <a:chExt cx="2513765" cy="3476841"/>
            </a:xfrm>
          </p:grpSpPr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xmlns="" id="{870423C4-BC4A-4E53-9789-BE87F6C9359D}"/>
                  </a:ext>
                </a:extLst>
              </p:cNvPr>
              <p:cNvSpPr/>
              <p:nvPr/>
            </p:nvSpPr>
            <p:spPr>
              <a:xfrm>
                <a:off x="344033" y="2877159"/>
                <a:ext cx="2513765" cy="294883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xmlns="" id="{1090514F-0932-4078-B368-38D91A30EFBB}"/>
                  </a:ext>
                </a:extLst>
              </p:cNvPr>
              <p:cNvSpPr/>
              <p:nvPr/>
            </p:nvSpPr>
            <p:spPr>
              <a:xfrm>
                <a:off x="622978" y="3156103"/>
                <a:ext cx="1952610" cy="23909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Полилиния: фигура 14">
                <a:extLst>
                  <a:ext uri="{FF2B5EF4-FFF2-40B4-BE49-F238E27FC236}">
                    <a16:creationId xmlns:a16="http://schemas.microsoft.com/office/drawing/2014/main" xmlns="" id="{873D33E4-22A2-4A45-BF2C-8809654A9A34}"/>
                  </a:ext>
                </a:extLst>
              </p:cNvPr>
              <p:cNvSpPr/>
              <p:nvPr/>
            </p:nvSpPr>
            <p:spPr>
              <a:xfrm>
                <a:off x="780742" y="5019052"/>
                <a:ext cx="1637082" cy="1334948"/>
              </a:xfrm>
              <a:custGeom>
                <a:avLst/>
                <a:gdLst>
                  <a:gd name="connsiteX0" fmla="*/ 1419346 w 2838690"/>
                  <a:gd name="connsiteY0" fmla="*/ 0 h 1710000"/>
                  <a:gd name="connsiteX1" fmla="*/ 2838690 w 2838690"/>
                  <a:gd name="connsiteY1" fmla="*/ 675000 h 1710000"/>
                  <a:gd name="connsiteX2" fmla="*/ 2838689 w 2838690"/>
                  <a:gd name="connsiteY2" fmla="*/ 675000 h 1710000"/>
                  <a:gd name="connsiteX3" fmla="*/ 2838689 w 2838690"/>
                  <a:gd name="connsiteY3" fmla="*/ 1710000 h 1710000"/>
                  <a:gd name="connsiteX4" fmla="*/ 0 w 2838690"/>
                  <a:gd name="connsiteY4" fmla="*/ 1710000 h 1710000"/>
                  <a:gd name="connsiteX5" fmla="*/ 0 w 2838690"/>
                  <a:gd name="connsiteY5" fmla="*/ 675000 h 1710000"/>
                  <a:gd name="connsiteX6" fmla="*/ 1 w 2838690"/>
                  <a:gd name="connsiteY6" fmla="*/ 675000 h 17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690" h="1710000">
                    <a:moveTo>
                      <a:pt x="1419346" y="0"/>
                    </a:moveTo>
                    <a:lnTo>
                      <a:pt x="2838690" y="675000"/>
                    </a:lnTo>
                    <a:lnTo>
                      <a:pt x="2838689" y="675000"/>
                    </a:lnTo>
                    <a:lnTo>
                      <a:pt x="2838689" y="1710000"/>
                    </a:lnTo>
                    <a:lnTo>
                      <a:pt x="0" y="1710000"/>
                    </a:lnTo>
                    <a:lnTo>
                      <a:pt x="0" y="675000"/>
                    </a:lnTo>
                    <a:lnTo>
                      <a:pt x="1" y="675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  <p:pic>
            <p:nvPicPr>
              <p:cNvPr id="88" name="Рисунок 87">
                <a:extLst>
                  <a:ext uri="{FF2B5EF4-FFF2-40B4-BE49-F238E27FC236}">
                    <a16:creationId xmlns:a16="http://schemas.microsoft.com/office/drawing/2014/main" xmlns="" id="{D68BE849-B5B2-43F3-85DB-EDBBDCA0E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=""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/>
            </p:blipFill>
            <p:spPr>
              <a:xfrm flipH="1">
                <a:off x="1284283" y="5506040"/>
                <a:ext cx="630000" cy="630000"/>
              </a:xfrm>
              <a:prstGeom prst="rect">
                <a:avLst/>
              </a:prstGeom>
            </p:spPr>
          </p:pic>
        </p:grpSp>
        <p:sp>
          <p:nvSpPr>
            <p:cNvPr id="90" name="Скругленный прямоугольник 89">
              <a:hlinkClick r:id="rId15" action="ppaction://hlinksldjump"/>
            </p:cNvPr>
            <p:cNvSpPr/>
            <p:nvPr/>
          </p:nvSpPr>
          <p:spPr>
            <a:xfrm>
              <a:off x="561000" y="5049000"/>
              <a:ext cx="2070000" cy="990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Контроль и мониторинг результатов реализации ДООП</a:t>
              </a:r>
              <a:endParaRPr lang="ru-RU" sz="17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3216000" y="4914000"/>
            <a:ext cx="2340000" cy="1755000"/>
            <a:chOff x="3216000" y="4914000"/>
            <a:chExt cx="2340000" cy="1755000"/>
          </a:xfrm>
        </p:grpSpPr>
        <p:grpSp>
          <p:nvGrpSpPr>
            <p:cNvPr id="99" name="Группа 98"/>
            <p:cNvGrpSpPr/>
            <p:nvPr/>
          </p:nvGrpSpPr>
          <p:grpSpPr>
            <a:xfrm>
              <a:off x="3216000" y="4914000"/>
              <a:ext cx="2340000" cy="1755000"/>
              <a:chOff x="3335634" y="2877159"/>
              <a:chExt cx="2513765" cy="3476841"/>
            </a:xfrm>
          </p:grpSpPr>
          <p:grpSp>
            <p:nvGrpSpPr>
              <p:cNvPr id="100" name="Группа 18">
                <a:extLst>
                  <a:ext uri="{FF2B5EF4-FFF2-40B4-BE49-F238E27FC236}">
                    <a16:creationId xmlns:a16="http://schemas.microsoft.com/office/drawing/2014/main" xmlns="" id="{1CD95EE3-977E-4959-BFDB-3A0C0BEFF18F}"/>
                  </a:ext>
                </a:extLst>
              </p:cNvPr>
              <p:cNvGrpSpPr/>
              <p:nvPr/>
            </p:nvGrpSpPr>
            <p:grpSpPr>
              <a:xfrm>
                <a:off x="3335634" y="2877159"/>
                <a:ext cx="2513765" cy="3476841"/>
                <a:chOff x="72235" y="2124000"/>
                <a:chExt cx="2838689" cy="3926250"/>
              </a:xfrm>
            </p:grpSpPr>
            <p:sp>
              <p:nvSpPr>
                <p:cNvPr id="102" name="Прямоугольник 101">
                  <a:extLst>
                    <a:ext uri="{FF2B5EF4-FFF2-40B4-BE49-F238E27FC236}">
                      <a16:creationId xmlns:a16="http://schemas.microsoft.com/office/drawing/2014/main" xmlns="" id="{08FD6434-A78C-4CD6-87F8-D79FE2A3A499}"/>
                    </a:ext>
                  </a:extLst>
                </p:cNvPr>
                <p:cNvSpPr/>
                <p:nvPr/>
              </p:nvSpPr>
              <p:spPr>
                <a:xfrm>
                  <a:off x="72235" y="2124000"/>
                  <a:ext cx="2838689" cy="3330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03" name="Прямоугольник 102">
                  <a:extLst>
                    <a:ext uri="{FF2B5EF4-FFF2-40B4-BE49-F238E27FC236}">
                      <a16:creationId xmlns:a16="http://schemas.microsoft.com/office/drawing/2014/main" xmlns="" id="{173ECCE1-2A15-4967-8C18-7FF579C30A4A}"/>
                    </a:ext>
                  </a:extLst>
                </p:cNvPr>
                <p:cNvSpPr/>
                <p:nvPr/>
              </p:nvSpPr>
              <p:spPr>
                <a:xfrm>
                  <a:off x="387236" y="2439000"/>
                  <a:ext cx="2205000" cy="270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04" name="Полилиния: фигура 21">
                  <a:extLst>
                    <a:ext uri="{FF2B5EF4-FFF2-40B4-BE49-F238E27FC236}">
                      <a16:creationId xmlns:a16="http://schemas.microsoft.com/office/drawing/2014/main" xmlns="" id="{2D4684ED-6D0E-4701-A52F-C5CD0C84D2EA}"/>
                    </a:ext>
                  </a:extLst>
                </p:cNvPr>
                <p:cNvSpPr/>
                <p:nvPr/>
              </p:nvSpPr>
              <p:spPr>
                <a:xfrm>
                  <a:off x="565392" y="4542750"/>
                  <a:ext cx="1848688" cy="1507500"/>
                </a:xfrm>
                <a:custGeom>
                  <a:avLst/>
                  <a:gdLst>
                    <a:gd name="connsiteX0" fmla="*/ 1419346 w 2838690"/>
                    <a:gd name="connsiteY0" fmla="*/ 0 h 1710000"/>
                    <a:gd name="connsiteX1" fmla="*/ 2838690 w 2838690"/>
                    <a:gd name="connsiteY1" fmla="*/ 675000 h 1710000"/>
                    <a:gd name="connsiteX2" fmla="*/ 2838689 w 2838690"/>
                    <a:gd name="connsiteY2" fmla="*/ 675000 h 1710000"/>
                    <a:gd name="connsiteX3" fmla="*/ 2838689 w 2838690"/>
                    <a:gd name="connsiteY3" fmla="*/ 1710000 h 1710000"/>
                    <a:gd name="connsiteX4" fmla="*/ 0 w 2838690"/>
                    <a:gd name="connsiteY4" fmla="*/ 1710000 h 1710000"/>
                    <a:gd name="connsiteX5" fmla="*/ 0 w 2838690"/>
                    <a:gd name="connsiteY5" fmla="*/ 675000 h 1710000"/>
                    <a:gd name="connsiteX6" fmla="*/ 1 w 2838690"/>
                    <a:gd name="connsiteY6" fmla="*/ 675000 h 17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8690" h="1710000">
                      <a:moveTo>
                        <a:pt x="1419346" y="0"/>
                      </a:moveTo>
                      <a:lnTo>
                        <a:pt x="2838690" y="675000"/>
                      </a:lnTo>
                      <a:lnTo>
                        <a:pt x="2838689" y="675000"/>
                      </a:lnTo>
                      <a:lnTo>
                        <a:pt x="2838689" y="1710000"/>
                      </a:lnTo>
                      <a:lnTo>
                        <a:pt x="0" y="1710000"/>
                      </a:lnTo>
                      <a:lnTo>
                        <a:pt x="0" y="675000"/>
                      </a:lnTo>
                      <a:lnTo>
                        <a:pt x="1" y="675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5" name="Прямоугольный треугольник 104">
                  <a:extLst>
                    <a:ext uri="{FF2B5EF4-FFF2-40B4-BE49-F238E27FC236}">
                      <a16:creationId xmlns:a16="http://schemas.microsoft.com/office/drawing/2014/main" xmlns="" id="{552F6AE3-B93E-4CC7-B78D-0D699932E42C}"/>
                    </a:ext>
                  </a:extLst>
                </p:cNvPr>
                <p:cNvSpPr/>
                <p:nvPr/>
              </p:nvSpPr>
              <p:spPr>
                <a:xfrm rot="16200000" flipH="1">
                  <a:off x="20689" y="5505545"/>
                  <a:ext cx="911248" cy="178157"/>
                </a:xfrm>
                <a:prstGeom prst="rtTriangl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6" name="Прямоугольный треугольник 105">
                  <a:extLst>
                    <a:ext uri="{FF2B5EF4-FFF2-40B4-BE49-F238E27FC236}">
                      <a16:creationId xmlns:a16="http://schemas.microsoft.com/office/drawing/2014/main" xmlns="" id="{8306F7A3-9579-4C1D-9BAC-A1B5FB6931B4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47535" y="5505547"/>
                  <a:ext cx="911248" cy="178154"/>
                </a:xfrm>
                <a:prstGeom prst="rtTriangl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xmlns="" id="{CF7DC0DE-0E6E-4084-A3D9-2814B832C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=""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 flipH="1">
                <a:off x="4275884" y="5506040"/>
                <a:ext cx="630000" cy="630000"/>
              </a:xfrm>
              <a:prstGeom prst="rect">
                <a:avLst/>
              </a:prstGeom>
            </p:spPr>
          </p:pic>
        </p:grpSp>
        <p:sp>
          <p:nvSpPr>
            <p:cNvPr id="89" name="Скругленный прямоугольник 88">
              <a:hlinkClick r:id="rId16" action="ppaction://hlinksldjump"/>
            </p:cNvPr>
            <p:cNvSpPr/>
            <p:nvPr/>
          </p:nvSpPr>
          <p:spPr>
            <a:xfrm>
              <a:off x="3441000" y="5049000"/>
              <a:ext cx="1845000" cy="990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Результативность образовательно-воспитательной деятельности</a:t>
              </a:r>
              <a:endParaRPr lang="ru-RU" sz="1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39" name="Группа 138"/>
          <p:cNvGrpSpPr/>
          <p:nvPr/>
        </p:nvGrpSpPr>
        <p:grpSpPr>
          <a:xfrm>
            <a:off x="5961000" y="3069000"/>
            <a:ext cx="2385000" cy="1710000"/>
            <a:chOff x="5961000" y="3069000"/>
            <a:chExt cx="2385000" cy="1710000"/>
          </a:xfrm>
        </p:grpSpPr>
        <p:grpSp>
          <p:nvGrpSpPr>
            <p:cNvPr id="107" name="Группа 106"/>
            <p:cNvGrpSpPr/>
            <p:nvPr/>
          </p:nvGrpSpPr>
          <p:grpSpPr>
            <a:xfrm>
              <a:off x="5961000" y="3069000"/>
              <a:ext cx="2385000" cy="1710000"/>
              <a:chOff x="6546000" y="1089000"/>
              <a:chExt cx="2700000" cy="2115000"/>
            </a:xfrm>
          </p:grpSpPr>
          <p:grpSp>
            <p:nvGrpSpPr>
              <p:cNvPr id="108" name="Группа 25">
                <a:extLst>
                  <a:ext uri="{FF2B5EF4-FFF2-40B4-BE49-F238E27FC236}">
                    <a16:creationId xmlns:a16="http://schemas.microsoft.com/office/drawing/2014/main" xmlns="" id="{28EE4121-25B3-4D5E-AC4C-ED3BAA0E9599}"/>
                  </a:ext>
                </a:extLst>
              </p:cNvPr>
              <p:cNvGrpSpPr/>
              <p:nvPr/>
            </p:nvGrpSpPr>
            <p:grpSpPr>
              <a:xfrm>
                <a:off x="6546000" y="1089000"/>
                <a:ext cx="2700000" cy="2115000"/>
                <a:chOff x="72235" y="2124000"/>
                <a:chExt cx="2838689" cy="3926250"/>
              </a:xfrm>
            </p:grpSpPr>
            <p:sp>
              <p:nvSpPr>
                <p:cNvPr id="110" name="Прямоугольник 109">
                  <a:extLst>
                    <a:ext uri="{FF2B5EF4-FFF2-40B4-BE49-F238E27FC236}">
                      <a16:creationId xmlns:a16="http://schemas.microsoft.com/office/drawing/2014/main" xmlns="" id="{C5D16EA6-3C30-4A2D-AD1C-32A6B4B8831F}"/>
                    </a:ext>
                  </a:extLst>
                </p:cNvPr>
                <p:cNvSpPr/>
                <p:nvPr/>
              </p:nvSpPr>
              <p:spPr>
                <a:xfrm>
                  <a:off x="72235" y="2124000"/>
                  <a:ext cx="2838689" cy="3330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1" name="Прямоугольник 110">
                  <a:hlinkClick r:id="rId17" action="ppaction://hlinksldjump"/>
                  <a:extLst>
                    <a:ext uri="{FF2B5EF4-FFF2-40B4-BE49-F238E27FC236}">
                      <a16:creationId xmlns:a16="http://schemas.microsoft.com/office/drawing/2014/main" xmlns="" id="{BF538725-4E02-46D2-9EF2-09B6D7A1F2C0}"/>
                    </a:ext>
                  </a:extLst>
                </p:cNvPr>
                <p:cNvSpPr/>
                <p:nvPr/>
              </p:nvSpPr>
              <p:spPr>
                <a:xfrm>
                  <a:off x="387236" y="2439000"/>
                  <a:ext cx="2205000" cy="270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2" name="Полилиния: фигура 28">
                  <a:extLst>
                    <a:ext uri="{FF2B5EF4-FFF2-40B4-BE49-F238E27FC236}">
                      <a16:creationId xmlns:a16="http://schemas.microsoft.com/office/drawing/2014/main" xmlns="" id="{2EA5C19C-0D73-468F-AF5F-25F9A492B670}"/>
                    </a:ext>
                  </a:extLst>
                </p:cNvPr>
                <p:cNvSpPr/>
                <p:nvPr/>
              </p:nvSpPr>
              <p:spPr>
                <a:xfrm>
                  <a:off x="565392" y="4542750"/>
                  <a:ext cx="1848688" cy="1507500"/>
                </a:xfrm>
                <a:custGeom>
                  <a:avLst/>
                  <a:gdLst>
                    <a:gd name="connsiteX0" fmla="*/ 1419346 w 2838690"/>
                    <a:gd name="connsiteY0" fmla="*/ 0 h 1710000"/>
                    <a:gd name="connsiteX1" fmla="*/ 2838690 w 2838690"/>
                    <a:gd name="connsiteY1" fmla="*/ 675000 h 1710000"/>
                    <a:gd name="connsiteX2" fmla="*/ 2838689 w 2838690"/>
                    <a:gd name="connsiteY2" fmla="*/ 675000 h 1710000"/>
                    <a:gd name="connsiteX3" fmla="*/ 2838689 w 2838690"/>
                    <a:gd name="connsiteY3" fmla="*/ 1710000 h 1710000"/>
                    <a:gd name="connsiteX4" fmla="*/ 0 w 2838690"/>
                    <a:gd name="connsiteY4" fmla="*/ 1710000 h 1710000"/>
                    <a:gd name="connsiteX5" fmla="*/ 0 w 2838690"/>
                    <a:gd name="connsiteY5" fmla="*/ 675000 h 1710000"/>
                    <a:gd name="connsiteX6" fmla="*/ 1 w 2838690"/>
                    <a:gd name="connsiteY6" fmla="*/ 675000 h 17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8690" h="1710000">
                      <a:moveTo>
                        <a:pt x="1419346" y="0"/>
                      </a:moveTo>
                      <a:lnTo>
                        <a:pt x="2838690" y="675000"/>
                      </a:lnTo>
                      <a:lnTo>
                        <a:pt x="2838689" y="675000"/>
                      </a:lnTo>
                      <a:lnTo>
                        <a:pt x="2838689" y="1710000"/>
                      </a:lnTo>
                      <a:lnTo>
                        <a:pt x="0" y="1710000"/>
                      </a:lnTo>
                      <a:lnTo>
                        <a:pt x="0" y="675000"/>
                      </a:lnTo>
                      <a:lnTo>
                        <a:pt x="1" y="675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3" name="Прямоугольный треугольник 112">
                  <a:extLst>
                    <a:ext uri="{FF2B5EF4-FFF2-40B4-BE49-F238E27FC236}">
                      <a16:creationId xmlns:a16="http://schemas.microsoft.com/office/drawing/2014/main" xmlns="" id="{09649055-F498-4D16-8C97-F0E4FCFEE511}"/>
                    </a:ext>
                  </a:extLst>
                </p:cNvPr>
                <p:cNvSpPr/>
                <p:nvPr/>
              </p:nvSpPr>
              <p:spPr>
                <a:xfrm rot="16200000" flipH="1">
                  <a:off x="20689" y="5505545"/>
                  <a:ext cx="911248" cy="178157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4" name="Прямоугольный треугольник 113">
                  <a:extLst>
                    <a:ext uri="{FF2B5EF4-FFF2-40B4-BE49-F238E27FC236}">
                      <a16:creationId xmlns:a16="http://schemas.microsoft.com/office/drawing/2014/main" xmlns="" id="{11B54FED-30A2-4D73-B2E7-B40E63447579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47535" y="5505547"/>
                  <a:ext cx="911248" cy="178154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xmlns="" id="{81AE8A6E-1E07-40FD-85E0-F1297F9DF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=""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/>
            </p:blipFill>
            <p:spPr>
              <a:xfrm flipH="1">
                <a:off x="7580126" y="2529000"/>
                <a:ext cx="630874" cy="564515"/>
              </a:xfrm>
              <a:prstGeom prst="rect">
                <a:avLst/>
              </a:prstGeom>
            </p:spPr>
          </p:pic>
        </p:grpSp>
        <p:sp>
          <p:nvSpPr>
            <p:cNvPr id="59" name="Скругленный прямоугольник 58">
              <a:hlinkClick r:id="rId17" action="ppaction://hlinksldjump"/>
            </p:cNvPr>
            <p:cNvSpPr/>
            <p:nvPr/>
          </p:nvSpPr>
          <p:spPr>
            <a:xfrm>
              <a:off x="6186000" y="3204000"/>
              <a:ext cx="1980000" cy="1125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«Цифровые следы»</a:t>
              </a:r>
              <a:endParaRPr lang="ru-RU" sz="17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41" name="Группа 140"/>
          <p:cNvGrpSpPr/>
          <p:nvPr/>
        </p:nvGrpSpPr>
        <p:grpSpPr>
          <a:xfrm>
            <a:off x="5916000" y="4914000"/>
            <a:ext cx="2385000" cy="1710000"/>
            <a:chOff x="5916000" y="4914000"/>
            <a:chExt cx="2385000" cy="1710000"/>
          </a:xfrm>
        </p:grpSpPr>
        <p:grpSp>
          <p:nvGrpSpPr>
            <p:cNvPr id="115" name="Группа 114"/>
            <p:cNvGrpSpPr/>
            <p:nvPr/>
          </p:nvGrpSpPr>
          <p:grpSpPr>
            <a:xfrm>
              <a:off x="5916000" y="4914000"/>
              <a:ext cx="2385000" cy="1710000"/>
              <a:chOff x="6546000" y="1089000"/>
              <a:chExt cx="2700000" cy="2115000"/>
            </a:xfrm>
          </p:grpSpPr>
          <p:grpSp>
            <p:nvGrpSpPr>
              <p:cNvPr id="116" name="Группа 25">
                <a:extLst>
                  <a:ext uri="{FF2B5EF4-FFF2-40B4-BE49-F238E27FC236}">
                    <a16:creationId xmlns:a16="http://schemas.microsoft.com/office/drawing/2014/main" xmlns="" id="{28EE4121-25B3-4D5E-AC4C-ED3BAA0E9599}"/>
                  </a:ext>
                </a:extLst>
              </p:cNvPr>
              <p:cNvGrpSpPr/>
              <p:nvPr/>
            </p:nvGrpSpPr>
            <p:grpSpPr>
              <a:xfrm>
                <a:off x="6546000" y="1089000"/>
                <a:ext cx="2700000" cy="2115000"/>
                <a:chOff x="72235" y="2124000"/>
                <a:chExt cx="2838689" cy="3926250"/>
              </a:xfrm>
            </p:grpSpPr>
            <p:sp>
              <p:nvSpPr>
                <p:cNvPr id="118" name="Прямоугольник 117">
                  <a:extLst>
                    <a:ext uri="{FF2B5EF4-FFF2-40B4-BE49-F238E27FC236}">
                      <a16:creationId xmlns:a16="http://schemas.microsoft.com/office/drawing/2014/main" xmlns="" id="{C5D16EA6-3C30-4A2D-AD1C-32A6B4B8831F}"/>
                    </a:ext>
                  </a:extLst>
                </p:cNvPr>
                <p:cNvSpPr/>
                <p:nvPr/>
              </p:nvSpPr>
              <p:spPr>
                <a:xfrm>
                  <a:off x="72235" y="2124000"/>
                  <a:ext cx="2838689" cy="3330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9" name="Прямоугольник 118">
                  <a:extLst>
                    <a:ext uri="{FF2B5EF4-FFF2-40B4-BE49-F238E27FC236}">
                      <a16:creationId xmlns:a16="http://schemas.microsoft.com/office/drawing/2014/main" xmlns="" id="{BF538725-4E02-46D2-9EF2-09B6D7A1F2C0}"/>
                    </a:ext>
                  </a:extLst>
                </p:cNvPr>
                <p:cNvSpPr/>
                <p:nvPr/>
              </p:nvSpPr>
              <p:spPr>
                <a:xfrm>
                  <a:off x="387236" y="2439000"/>
                  <a:ext cx="2205000" cy="270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20" name="Полилиния: фигура 28">
                  <a:extLst>
                    <a:ext uri="{FF2B5EF4-FFF2-40B4-BE49-F238E27FC236}">
                      <a16:creationId xmlns:a16="http://schemas.microsoft.com/office/drawing/2014/main" xmlns="" id="{2EA5C19C-0D73-468F-AF5F-25F9A492B670}"/>
                    </a:ext>
                  </a:extLst>
                </p:cNvPr>
                <p:cNvSpPr/>
                <p:nvPr/>
              </p:nvSpPr>
              <p:spPr>
                <a:xfrm>
                  <a:off x="565392" y="4542750"/>
                  <a:ext cx="1848688" cy="1507500"/>
                </a:xfrm>
                <a:custGeom>
                  <a:avLst/>
                  <a:gdLst>
                    <a:gd name="connsiteX0" fmla="*/ 1419346 w 2838690"/>
                    <a:gd name="connsiteY0" fmla="*/ 0 h 1710000"/>
                    <a:gd name="connsiteX1" fmla="*/ 2838690 w 2838690"/>
                    <a:gd name="connsiteY1" fmla="*/ 675000 h 1710000"/>
                    <a:gd name="connsiteX2" fmla="*/ 2838689 w 2838690"/>
                    <a:gd name="connsiteY2" fmla="*/ 675000 h 1710000"/>
                    <a:gd name="connsiteX3" fmla="*/ 2838689 w 2838690"/>
                    <a:gd name="connsiteY3" fmla="*/ 1710000 h 1710000"/>
                    <a:gd name="connsiteX4" fmla="*/ 0 w 2838690"/>
                    <a:gd name="connsiteY4" fmla="*/ 1710000 h 1710000"/>
                    <a:gd name="connsiteX5" fmla="*/ 0 w 2838690"/>
                    <a:gd name="connsiteY5" fmla="*/ 675000 h 1710000"/>
                    <a:gd name="connsiteX6" fmla="*/ 1 w 2838690"/>
                    <a:gd name="connsiteY6" fmla="*/ 675000 h 17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8690" h="1710000">
                      <a:moveTo>
                        <a:pt x="1419346" y="0"/>
                      </a:moveTo>
                      <a:lnTo>
                        <a:pt x="2838690" y="675000"/>
                      </a:lnTo>
                      <a:lnTo>
                        <a:pt x="2838689" y="675000"/>
                      </a:lnTo>
                      <a:lnTo>
                        <a:pt x="2838689" y="1710000"/>
                      </a:lnTo>
                      <a:lnTo>
                        <a:pt x="0" y="1710000"/>
                      </a:lnTo>
                      <a:lnTo>
                        <a:pt x="0" y="675000"/>
                      </a:lnTo>
                      <a:lnTo>
                        <a:pt x="1" y="675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1" name="Прямоугольный треугольник 120">
                  <a:extLst>
                    <a:ext uri="{FF2B5EF4-FFF2-40B4-BE49-F238E27FC236}">
                      <a16:creationId xmlns:a16="http://schemas.microsoft.com/office/drawing/2014/main" xmlns="" id="{09649055-F498-4D16-8C97-F0E4FCFEE511}"/>
                    </a:ext>
                  </a:extLst>
                </p:cNvPr>
                <p:cNvSpPr/>
                <p:nvPr/>
              </p:nvSpPr>
              <p:spPr>
                <a:xfrm rot="16200000" flipH="1">
                  <a:off x="20689" y="5505545"/>
                  <a:ext cx="911248" cy="178157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2" name="Прямоугольный треугольник 121">
                  <a:extLst>
                    <a:ext uri="{FF2B5EF4-FFF2-40B4-BE49-F238E27FC236}">
                      <a16:creationId xmlns:a16="http://schemas.microsoft.com/office/drawing/2014/main" xmlns="" id="{11B54FED-30A2-4D73-B2E7-B40E63447579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47535" y="5505547"/>
                  <a:ext cx="911248" cy="178154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xmlns="" id="{81AE8A6E-1E07-40FD-85E0-F1297F9DF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=""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/>
            </p:blipFill>
            <p:spPr>
              <a:xfrm flipH="1">
                <a:off x="7580126" y="2529000"/>
                <a:ext cx="630874" cy="564515"/>
              </a:xfrm>
              <a:prstGeom prst="rect">
                <a:avLst/>
              </a:prstGeom>
            </p:spPr>
          </p:pic>
        </p:grpSp>
        <p:sp>
          <p:nvSpPr>
            <p:cNvPr id="123" name="Скругленный прямоугольник 122">
              <a:hlinkClick r:id="rId18" action="ppaction://hlinksldjump"/>
            </p:cNvPr>
            <p:cNvSpPr/>
            <p:nvPr/>
          </p:nvSpPr>
          <p:spPr>
            <a:xfrm>
              <a:off x="6141000" y="5049000"/>
              <a:ext cx="1890000" cy="1125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Проба пера</a:t>
              </a:r>
              <a:endParaRPr lang="ru-RU" sz="17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3261000" y="3069000"/>
            <a:ext cx="2340000" cy="1755000"/>
            <a:chOff x="3261000" y="3069000"/>
            <a:chExt cx="2340000" cy="1755000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3261000" y="3069000"/>
              <a:ext cx="2340000" cy="1755000"/>
              <a:chOff x="3335634" y="2877159"/>
              <a:chExt cx="2513765" cy="3476841"/>
            </a:xfrm>
          </p:grpSpPr>
          <p:grpSp>
            <p:nvGrpSpPr>
              <p:cNvPr id="92" name="Группа 18">
                <a:extLst>
                  <a:ext uri="{FF2B5EF4-FFF2-40B4-BE49-F238E27FC236}">
                    <a16:creationId xmlns:a16="http://schemas.microsoft.com/office/drawing/2014/main" xmlns="" id="{1CD95EE3-977E-4959-BFDB-3A0C0BEFF18F}"/>
                  </a:ext>
                </a:extLst>
              </p:cNvPr>
              <p:cNvGrpSpPr/>
              <p:nvPr/>
            </p:nvGrpSpPr>
            <p:grpSpPr>
              <a:xfrm>
                <a:off x="3335634" y="2877159"/>
                <a:ext cx="2513765" cy="3476841"/>
                <a:chOff x="72235" y="2124000"/>
                <a:chExt cx="2838689" cy="3926250"/>
              </a:xfrm>
            </p:grpSpPr>
            <p:sp>
              <p:nvSpPr>
                <p:cNvPr id="94" name="Прямоугольник 93">
                  <a:extLst>
                    <a:ext uri="{FF2B5EF4-FFF2-40B4-BE49-F238E27FC236}">
                      <a16:creationId xmlns:a16="http://schemas.microsoft.com/office/drawing/2014/main" xmlns="" id="{08FD6434-A78C-4CD6-87F8-D79FE2A3A499}"/>
                    </a:ext>
                  </a:extLst>
                </p:cNvPr>
                <p:cNvSpPr/>
                <p:nvPr/>
              </p:nvSpPr>
              <p:spPr>
                <a:xfrm>
                  <a:off x="72235" y="2124000"/>
                  <a:ext cx="2838689" cy="3330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95" name="Прямоугольник 94">
                  <a:hlinkClick r:id="rId19" action="ppaction://hlinksldjump"/>
                  <a:extLst>
                    <a:ext uri="{FF2B5EF4-FFF2-40B4-BE49-F238E27FC236}">
                      <a16:creationId xmlns:a16="http://schemas.microsoft.com/office/drawing/2014/main" xmlns="" id="{173ECCE1-2A15-4967-8C18-7FF579C30A4A}"/>
                    </a:ext>
                  </a:extLst>
                </p:cNvPr>
                <p:cNvSpPr/>
                <p:nvPr/>
              </p:nvSpPr>
              <p:spPr>
                <a:xfrm>
                  <a:off x="387236" y="2439000"/>
                  <a:ext cx="2205000" cy="270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96" name="Полилиния: фигура 21">
                  <a:extLst>
                    <a:ext uri="{FF2B5EF4-FFF2-40B4-BE49-F238E27FC236}">
                      <a16:creationId xmlns:a16="http://schemas.microsoft.com/office/drawing/2014/main" xmlns="" id="{2D4684ED-6D0E-4701-A52F-C5CD0C84D2EA}"/>
                    </a:ext>
                  </a:extLst>
                </p:cNvPr>
                <p:cNvSpPr/>
                <p:nvPr/>
              </p:nvSpPr>
              <p:spPr>
                <a:xfrm>
                  <a:off x="565392" y="4542750"/>
                  <a:ext cx="1848688" cy="1507500"/>
                </a:xfrm>
                <a:custGeom>
                  <a:avLst/>
                  <a:gdLst>
                    <a:gd name="connsiteX0" fmla="*/ 1419346 w 2838690"/>
                    <a:gd name="connsiteY0" fmla="*/ 0 h 1710000"/>
                    <a:gd name="connsiteX1" fmla="*/ 2838690 w 2838690"/>
                    <a:gd name="connsiteY1" fmla="*/ 675000 h 1710000"/>
                    <a:gd name="connsiteX2" fmla="*/ 2838689 w 2838690"/>
                    <a:gd name="connsiteY2" fmla="*/ 675000 h 1710000"/>
                    <a:gd name="connsiteX3" fmla="*/ 2838689 w 2838690"/>
                    <a:gd name="connsiteY3" fmla="*/ 1710000 h 1710000"/>
                    <a:gd name="connsiteX4" fmla="*/ 0 w 2838690"/>
                    <a:gd name="connsiteY4" fmla="*/ 1710000 h 1710000"/>
                    <a:gd name="connsiteX5" fmla="*/ 0 w 2838690"/>
                    <a:gd name="connsiteY5" fmla="*/ 675000 h 1710000"/>
                    <a:gd name="connsiteX6" fmla="*/ 1 w 2838690"/>
                    <a:gd name="connsiteY6" fmla="*/ 675000 h 17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8690" h="1710000">
                      <a:moveTo>
                        <a:pt x="1419346" y="0"/>
                      </a:moveTo>
                      <a:lnTo>
                        <a:pt x="2838690" y="675000"/>
                      </a:lnTo>
                      <a:lnTo>
                        <a:pt x="2838689" y="675000"/>
                      </a:lnTo>
                      <a:lnTo>
                        <a:pt x="2838689" y="1710000"/>
                      </a:lnTo>
                      <a:lnTo>
                        <a:pt x="0" y="1710000"/>
                      </a:lnTo>
                      <a:lnTo>
                        <a:pt x="0" y="675000"/>
                      </a:lnTo>
                      <a:lnTo>
                        <a:pt x="1" y="675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7" name="Прямоугольный треугольник 96">
                  <a:extLst>
                    <a:ext uri="{FF2B5EF4-FFF2-40B4-BE49-F238E27FC236}">
                      <a16:creationId xmlns:a16="http://schemas.microsoft.com/office/drawing/2014/main" xmlns="" id="{552F6AE3-B93E-4CC7-B78D-0D699932E42C}"/>
                    </a:ext>
                  </a:extLst>
                </p:cNvPr>
                <p:cNvSpPr/>
                <p:nvPr/>
              </p:nvSpPr>
              <p:spPr>
                <a:xfrm rot="16200000" flipH="1">
                  <a:off x="20689" y="5505545"/>
                  <a:ext cx="911248" cy="178157"/>
                </a:xfrm>
                <a:prstGeom prst="rtTriangl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8" name="Прямоугольный треугольник 97">
                  <a:extLst>
                    <a:ext uri="{FF2B5EF4-FFF2-40B4-BE49-F238E27FC236}">
                      <a16:creationId xmlns:a16="http://schemas.microsoft.com/office/drawing/2014/main" xmlns="" id="{8306F7A3-9579-4C1D-9BAC-A1B5FB6931B4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47535" y="5505547"/>
                  <a:ext cx="911248" cy="178154"/>
                </a:xfrm>
                <a:prstGeom prst="rtTriangl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93" name="Рисунок 92">
                <a:extLst>
                  <a:ext uri="{FF2B5EF4-FFF2-40B4-BE49-F238E27FC236}">
                    <a16:creationId xmlns:a16="http://schemas.microsoft.com/office/drawing/2014/main" xmlns="" id="{CF7DC0DE-0E6E-4084-A3D9-2814B832C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=""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 flipH="1">
                <a:off x="4275884" y="5506040"/>
                <a:ext cx="630000" cy="630000"/>
              </a:xfrm>
              <a:prstGeom prst="rect">
                <a:avLst/>
              </a:prstGeom>
            </p:spPr>
          </p:pic>
        </p:grpSp>
        <p:sp>
          <p:nvSpPr>
            <p:cNvPr id="124" name="Скругленный прямоугольник 123">
              <a:hlinkClick r:id="rId19" action="ppaction://hlinksldjump"/>
            </p:cNvPr>
            <p:cNvSpPr/>
            <p:nvPr/>
          </p:nvSpPr>
          <p:spPr>
            <a:xfrm>
              <a:off x="3486000" y="3249000"/>
              <a:ext cx="1845000" cy="990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Воспитательный компонент</a:t>
              </a:r>
              <a:endParaRPr lang="ru-RU" sz="17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125" name="Рисунок 124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89000"/>
            <a:ext cx="1137992" cy="85500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grpSp>
        <p:nvGrpSpPr>
          <p:cNvPr id="140" name="Группа 139"/>
          <p:cNvGrpSpPr/>
          <p:nvPr/>
        </p:nvGrpSpPr>
        <p:grpSpPr>
          <a:xfrm>
            <a:off x="8481000" y="3069000"/>
            <a:ext cx="2385000" cy="1710000"/>
            <a:chOff x="8481000" y="3069000"/>
            <a:chExt cx="2385000" cy="1710000"/>
          </a:xfrm>
        </p:grpSpPr>
        <p:grpSp>
          <p:nvGrpSpPr>
            <p:cNvPr id="126" name="Группа 125"/>
            <p:cNvGrpSpPr/>
            <p:nvPr/>
          </p:nvGrpSpPr>
          <p:grpSpPr>
            <a:xfrm>
              <a:off x="8481000" y="3069000"/>
              <a:ext cx="2385000" cy="1710000"/>
              <a:chOff x="6546000" y="1089000"/>
              <a:chExt cx="2700000" cy="2115000"/>
            </a:xfrm>
          </p:grpSpPr>
          <p:grpSp>
            <p:nvGrpSpPr>
              <p:cNvPr id="127" name="Группа 25">
                <a:extLst>
                  <a:ext uri="{FF2B5EF4-FFF2-40B4-BE49-F238E27FC236}">
                    <a16:creationId xmlns:a16="http://schemas.microsoft.com/office/drawing/2014/main" xmlns="" id="{28EE4121-25B3-4D5E-AC4C-ED3BAA0E9599}"/>
                  </a:ext>
                </a:extLst>
              </p:cNvPr>
              <p:cNvGrpSpPr/>
              <p:nvPr/>
            </p:nvGrpSpPr>
            <p:grpSpPr>
              <a:xfrm>
                <a:off x="6546000" y="1089000"/>
                <a:ext cx="2700000" cy="2115000"/>
                <a:chOff x="72235" y="2124000"/>
                <a:chExt cx="2838689" cy="3926250"/>
              </a:xfrm>
            </p:grpSpPr>
            <p:sp>
              <p:nvSpPr>
                <p:cNvPr id="129" name="Прямоугольник 128">
                  <a:extLst>
                    <a:ext uri="{FF2B5EF4-FFF2-40B4-BE49-F238E27FC236}">
                      <a16:creationId xmlns:a16="http://schemas.microsoft.com/office/drawing/2014/main" xmlns="" id="{C5D16EA6-3C30-4A2D-AD1C-32A6B4B8831F}"/>
                    </a:ext>
                  </a:extLst>
                </p:cNvPr>
                <p:cNvSpPr/>
                <p:nvPr/>
              </p:nvSpPr>
              <p:spPr>
                <a:xfrm>
                  <a:off x="72235" y="2124000"/>
                  <a:ext cx="2838689" cy="3330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0" name="Прямоугольник 129">
                  <a:extLst>
                    <a:ext uri="{FF2B5EF4-FFF2-40B4-BE49-F238E27FC236}">
                      <a16:creationId xmlns:a16="http://schemas.microsoft.com/office/drawing/2014/main" xmlns="" id="{BF538725-4E02-46D2-9EF2-09B6D7A1F2C0}"/>
                    </a:ext>
                  </a:extLst>
                </p:cNvPr>
                <p:cNvSpPr/>
                <p:nvPr/>
              </p:nvSpPr>
              <p:spPr>
                <a:xfrm>
                  <a:off x="387236" y="2439000"/>
                  <a:ext cx="2205000" cy="270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1" name="Полилиния: фигура 28">
                  <a:extLst>
                    <a:ext uri="{FF2B5EF4-FFF2-40B4-BE49-F238E27FC236}">
                      <a16:creationId xmlns:a16="http://schemas.microsoft.com/office/drawing/2014/main" xmlns="" id="{2EA5C19C-0D73-468F-AF5F-25F9A492B670}"/>
                    </a:ext>
                  </a:extLst>
                </p:cNvPr>
                <p:cNvSpPr/>
                <p:nvPr/>
              </p:nvSpPr>
              <p:spPr>
                <a:xfrm>
                  <a:off x="565392" y="4542750"/>
                  <a:ext cx="1848688" cy="1507500"/>
                </a:xfrm>
                <a:custGeom>
                  <a:avLst/>
                  <a:gdLst>
                    <a:gd name="connsiteX0" fmla="*/ 1419346 w 2838690"/>
                    <a:gd name="connsiteY0" fmla="*/ 0 h 1710000"/>
                    <a:gd name="connsiteX1" fmla="*/ 2838690 w 2838690"/>
                    <a:gd name="connsiteY1" fmla="*/ 675000 h 1710000"/>
                    <a:gd name="connsiteX2" fmla="*/ 2838689 w 2838690"/>
                    <a:gd name="connsiteY2" fmla="*/ 675000 h 1710000"/>
                    <a:gd name="connsiteX3" fmla="*/ 2838689 w 2838690"/>
                    <a:gd name="connsiteY3" fmla="*/ 1710000 h 1710000"/>
                    <a:gd name="connsiteX4" fmla="*/ 0 w 2838690"/>
                    <a:gd name="connsiteY4" fmla="*/ 1710000 h 1710000"/>
                    <a:gd name="connsiteX5" fmla="*/ 0 w 2838690"/>
                    <a:gd name="connsiteY5" fmla="*/ 675000 h 1710000"/>
                    <a:gd name="connsiteX6" fmla="*/ 1 w 2838690"/>
                    <a:gd name="connsiteY6" fmla="*/ 675000 h 17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8690" h="1710000">
                      <a:moveTo>
                        <a:pt x="1419346" y="0"/>
                      </a:moveTo>
                      <a:lnTo>
                        <a:pt x="2838690" y="675000"/>
                      </a:lnTo>
                      <a:lnTo>
                        <a:pt x="2838689" y="675000"/>
                      </a:lnTo>
                      <a:lnTo>
                        <a:pt x="2838689" y="1710000"/>
                      </a:lnTo>
                      <a:lnTo>
                        <a:pt x="0" y="1710000"/>
                      </a:lnTo>
                      <a:lnTo>
                        <a:pt x="0" y="675000"/>
                      </a:lnTo>
                      <a:lnTo>
                        <a:pt x="1" y="67500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2" name="Прямоугольный треугольник 131">
                  <a:extLst>
                    <a:ext uri="{FF2B5EF4-FFF2-40B4-BE49-F238E27FC236}">
                      <a16:creationId xmlns:a16="http://schemas.microsoft.com/office/drawing/2014/main" xmlns="" id="{09649055-F498-4D16-8C97-F0E4FCFEE511}"/>
                    </a:ext>
                  </a:extLst>
                </p:cNvPr>
                <p:cNvSpPr/>
                <p:nvPr/>
              </p:nvSpPr>
              <p:spPr>
                <a:xfrm rot="16200000" flipH="1">
                  <a:off x="20689" y="5505545"/>
                  <a:ext cx="911248" cy="178157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3" name="Прямоугольный треугольник 132">
                  <a:extLst>
                    <a:ext uri="{FF2B5EF4-FFF2-40B4-BE49-F238E27FC236}">
                      <a16:creationId xmlns:a16="http://schemas.microsoft.com/office/drawing/2014/main" xmlns="" id="{11B54FED-30A2-4D73-B2E7-B40E63447579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47535" y="5505547"/>
                  <a:ext cx="911248" cy="178154"/>
                </a:xfrm>
                <a:prstGeom prst="rt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28" name="Рисунок 127">
                <a:extLst>
                  <a:ext uri="{FF2B5EF4-FFF2-40B4-BE49-F238E27FC236}">
                    <a16:creationId xmlns:a16="http://schemas.microsoft.com/office/drawing/2014/main" xmlns="" id="{81AE8A6E-1E07-40FD-85E0-F1297F9DF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=""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/>
            </p:blipFill>
            <p:spPr>
              <a:xfrm flipH="1">
                <a:off x="7580126" y="2529000"/>
                <a:ext cx="630874" cy="564515"/>
              </a:xfrm>
              <a:prstGeom prst="rect">
                <a:avLst/>
              </a:prstGeom>
            </p:spPr>
          </p:pic>
        </p:grpSp>
        <p:sp>
          <p:nvSpPr>
            <p:cNvPr id="55" name="Скругленный прямоугольник 54">
              <a:hlinkClick r:id="rId21" action="ppaction://hlinksldjump"/>
            </p:cNvPr>
            <p:cNvSpPr/>
            <p:nvPr/>
          </p:nvSpPr>
          <p:spPr>
            <a:xfrm>
              <a:off x="8796000" y="3159000"/>
              <a:ext cx="1755000" cy="1080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</a:rPr>
                <a:t>Проектная деятельность и социальное партнёрство</a:t>
              </a:r>
              <a:endParaRPr lang="ru-RU" sz="17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45" name="Стрелка вправо 144"/>
          <p:cNvSpPr/>
          <p:nvPr/>
        </p:nvSpPr>
        <p:spPr>
          <a:xfrm flipH="1">
            <a:off x="8211000" y="6174000"/>
            <a:ext cx="3981000" cy="684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Для перехода жми на картинку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227">
            <a:off x="8957910" y="683188"/>
            <a:ext cx="1776656" cy="139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9111000" y="4325300"/>
            <a:ext cx="1800000" cy="17753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01000" y="1179000"/>
            <a:ext cx="8685000" cy="45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Цель: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формирование у подростков начальных компетенций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ньюсмэйкера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1000" y="1764000"/>
            <a:ext cx="8685000" cy="1035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Новизна программы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заключается в создании учащимися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медийного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информационно-публицистического продукта самостоятельно от замысла темы публикации до её размещения на информационных ресурсах.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6000" y="2934000"/>
            <a:ext cx="3555000" cy="45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Адресат: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учащиеся 12-16 лет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6000" y="3474000"/>
            <a:ext cx="8685000" cy="2205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Педагогическая целесообразность.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Дополнительная общеобразовательная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общеразвивающая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программа «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ewsМaker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в журналистике» позволяет учащимся не только изучить основы создания и разработки текстового наполнения, подачи материала для создания актуального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контента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, грамотно оперировать разными форматами и жанрами текста, но и получить представление о профессиях типа «человек –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медиа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пространство».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6000" y="5814000"/>
            <a:ext cx="8595000" cy="855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Ссылка в Навигаторе ДО детей Кемеровской области: </a:t>
            </a:r>
            <a:r>
              <a:rPr lang="en-US" sz="2000" dirty="0" smtClean="0">
                <a:hlinkClick r:id="rId5"/>
              </a:rPr>
              <a:t>https://cdt-kiselevsk.profiedu.ru/?section_id=120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20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1000" y="189000"/>
            <a:ext cx="8685000" cy="846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Дополнительная общеобразовательная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</a:rPr>
              <a:t>общеразвивающая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программа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21000" y="234000"/>
            <a:ext cx="2160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D:\РАБОТА_2023\ДООП КГО лето 2023\ЦДТ\ЛОГОТИПЫ\NEWSMAKER @4x.png"/>
          <p:cNvPicPr/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00" y="234000"/>
            <a:ext cx="2160000" cy="7650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8931000" y="4059000"/>
            <a:ext cx="2089966" cy="2565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739810">
            <a:off x="8841000" y="414000"/>
            <a:ext cx="2070000" cy="2109085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11541000" y="6264000"/>
            <a:ext cx="450000" cy="450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89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4251000" y="459000"/>
            <a:ext cx="3735000" cy="62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6000" y="459000"/>
            <a:ext cx="3960000" cy="621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1"/>
            <a:ext cx="9179999" cy="504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Планируемые результаты реализации программы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01000" y="608223"/>
            <a:ext cx="391500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Предметные результаты: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знают: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Andale Sans UI"/>
                <a:cs typeface="Times New Roman" pitchFamily="18" charset="0"/>
              </a:rPr>
              <a:t>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Andale Sans UI"/>
                <a:cs typeface="Times New Roman" pitchFamily="18" charset="0"/>
              </a:rPr>
              <a:t>п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Andale Sans UI"/>
                <a:cs typeface="Times New Roman" pitchFamily="18" charset="0"/>
              </a:rPr>
              <a:t>оняти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Andale Sans UI"/>
                <a:cs typeface="Times New Roman" pitchFamily="18" charset="0"/>
              </a:rPr>
              <a:t>я в рамках программы;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Andale Sans UI"/>
                <a:cs typeface="Times New Roman" pitchFamily="18" charset="0"/>
              </a:rPr>
              <a:t>- историю и основы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Andale Sans UI"/>
                <a:cs typeface="Times New Roman" pitchFamily="18" charset="0"/>
              </a:rPr>
              <a:t>ньюсмэйкинга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Andale Sans UI"/>
                <a:cs typeface="Times New Roman" pitchFamily="18" charset="0"/>
              </a:rPr>
              <a:t> и журналистики,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технологию создания разнопланового текста;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особенности информационных жанров: новость, заметка, интервью, соцопрос, блиц-опрос основы работы с текстом;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перечень программ для создания авторского текстового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контента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основы ведения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медийного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контента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технику публикаций в социальных сетях;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виды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медийного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творчества;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умеют: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самостоятельно выбирать тематику материалов, подбирать источники информации;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создавать авторский текст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контент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и размещать его на информационных ресурсах;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придумывать оригинальные авторские посты;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вести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сториз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, заниматься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блогингом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работать в программах по созданию авторского текста;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публиковать информацию в социальных сетях и сайте;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публично представлять результаты своей деятельности.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341000" y="788223"/>
            <a:ext cx="35550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Личностные качества: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коммуникабельность в общении со сверстниками и социумом;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уверенность в своих возможностях по развитию ключевых навыков работы с информацией;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сознательность и осознанность в принятии решений и действий;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ответственность за свою деятельность по развитию информационного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контента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; 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самостоятельность в выборе тематики содержания текстовой информации разных стилей;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способность быстро принимать решения и анализировать информацию,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целеустремленность в достижении поставленной цели.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391000" y="864000"/>
            <a:ext cx="3396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метапредметные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компетенции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ориентация учащихся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информационно-медийной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области;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организация собственной познавательной деятельности;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самостоятельное и активное использование средств информационных и коммуникационных платформ;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навыки поиска и работы с текстовой информацией;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взаимодействие и сотрудничество со сверстниками и взрослыми через информационный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контент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наличие начальных компетенции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ньюсмэйкера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применение в практике правил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грамотного написания текста поста для социальных сетей;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владение ключевыми информационными жанрами: новость, заметка, интервью, соцопрос, блиц-опрос;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навык ведения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медийного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контента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публикации в социальных сетях.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42000" y="504000"/>
            <a:ext cx="3849000" cy="6075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8211000" y="833222"/>
            <a:ext cx="3756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Метапредметные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компетенции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 ориентация учащихся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информационно-медийной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области;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 организация собственной познавательной деятельности;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 самостоятельное и активное использование средств информационных и коммуникационных платформ;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 навыки поиска и работы с текстовой информацией;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 взаимодействие и сотрудничество со сверстниками и взрослыми через информационный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контент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наличие начальных компетенции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ньюсмэйкера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;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применение в практике правил грамотного написания текста поста для социальных сетей;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владение ключевыми информационными жанрами: новость, заметка, интервью, соцопрос, блиц-опрос;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навык ведения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медийного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контента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и публикации в социальных сетях.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15" name="Picture 10" descr="https://sun9-22.userapi.com/impg/F6HiugHIWIcniuBsFcwcImWSj3IN2LMxuX9iUA/aDP70M5xN-4.jpg?size=1280x961&amp;quality=95&amp;sign=ba3848fdb755104a36a6f3f53133bf58&amp;type=album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58743">
            <a:off x="5914365" y="4886863"/>
            <a:ext cx="1735327" cy="1353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547564">
            <a:off x="5756246" y="4582123"/>
            <a:ext cx="2084639" cy="212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000" y="111190"/>
            <a:ext cx="990000" cy="74381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91000" y="2484000"/>
            <a:ext cx="1595675" cy="216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6000" y="1"/>
            <a:ext cx="9089999" cy="95399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Контроль и мониторинг результатов реализации </a:t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ДООП «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N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</a:rPr>
              <a:t>ewsМaker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в журналистике» 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6000" y="999000"/>
            <a:ext cx="10800000" cy="152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Система контроля и оценки результатов освоения учащимися ДООП «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ewsМaker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в журналистике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» призвана обеспечить интегральную и дифференцированную информацию о процессе преподавания и процессе обучения, отслеживать индивидуальный прогресс учащихся в достижении планируемых результатов, обеспечивать обратную связь для педагога, учащихся и родителей, отслеживать эффективность реализации образовательной программы.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61001" y="2479143"/>
          <a:ext cx="5895000" cy="420243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229892"/>
                <a:gridCol w="2247733"/>
                <a:gridCol w="2417375"/>
              </a:tblGrid>
              <a:tr h="2614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Этапы</a:t>
                      </a:r>
                      <a:endParaRPr lang="ru-RU" sz="16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Формы</a:t>
                      </a:r>
                      <a:r>
                        <a:rPr lang="ru-RU" sz="16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  </a:t>
                      </a:r>
                      <a:r>
                        <a:rPr lang="ru-RU" sz="16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диагностики</a:t>
                      </a:r>
                      <a:endParaRPr lang="ru-RU" sz="16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Методики</a:t>
                      </a:r>
                      <a:endParaRPr lang="ru-RU" sz="1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  <a:tr h="2573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Вводная</a:t>
                      </a:r>
                      <a:endParaRPr lang="ru-RU" sz="1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Собеседование</a:t>
                      </a:r>
                      <a:r>
                        <a:rPr lang="ru-RU" sz="1600" spc="-5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  <a:tr h="264447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Тематическая</a:t>
                      </a:r>
                      <a:endParaRPr lang="ru-RU" sz="1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Анализ своей аудитории, определение 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триггерных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точек.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Написание поста по заданной теме.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Написание жанрового текста.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Индивидуальное пра</a:t>
                      </a:r>
                      <a:r>
                        <a:rPr lang="ru-RU" sz="1600" spc="-5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к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</a:t>
                      </a:r>
                      <a:r>
                        <a:rPr lang="ru-RU" sz="1600" spc="5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че</a:t>
                      </a:r>
                      <a:r>
                        <a:rPr lang="ru-RU" sz="1600" spc="-5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ское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за</a:t>
                      </a:r>
                      <a:r>
                        <a:rPr lang="ru-RU" sz="1600" spc="-5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да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</a:t>
                      </a:r>
                      <a:r>
                        <a:rPr lang="ru-RU" sz="1600" spc="5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ие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16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Съемка 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видео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Стратегия 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ньюсмэйкеряа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и журналиста А. Дьяков.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Сторителлинг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– 17 правил интересной истории. Д. Тейлор.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Технологии 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storytelling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в обучении. А. 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Симмонс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«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Ньюсмейкинг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» Марк 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Цукенберг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Сторителлинг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каждого дня». А. 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Симмонс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  <a:tr h="9443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Итоговая</a:t>
                      </a:r>
                      <a:endParaRPr lang="ru-RU" sz="1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Презентация авторского текста и публикация на информационных ресурсах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</a:tbl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201000" y="2574000"/>
            <a:ext cx="2970000" cy="4095000"/>
            <a:chOff x="201000" y="2529000"/>
            <a:chExt cx="2970000" cy="409500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01000" y="2529000"/>
              <a:ext cx="2970000" cy="3600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Возможные методы диагностики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336000" y="3069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Беседа, интервью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36000" y="3519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Педагогическое наблюдение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36000" y="3969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Самооценка, </a:t>
              </a:r>
              <a:r>
                <a:rPr lang="ru-RU" sz="1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взаимооценка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336000" y="4419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Анкетирование, тестирование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336000" y="4914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Творческое задание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36000" y="5364000"/>
              <a:ext cx="2610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Анкетирование, опрос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336000" y="5814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Создание </a:t>
              </a:r>
              <a:r>
                <a:rPr lang="ru-RU" sz="1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медиапродукта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336000" y="6264000"/>
              <a:ext cx="2655000" cy="360000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22225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Игровые методы</a:t>
              </a:r>
              <a:endParaRPr lang="ru-RU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353451">
            <a:off x="9677170" y="4286132"/>
            <a:ext cx="1914034" cy="230639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1" y="99000"/>
            <a:ext cx="900000" cy="6761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/>
          <a:srcRect l="56643" t="46719" r="18627" b="9317"/>
          <a:stretch/>
        </p:blipFill>
        <p:spPr>
          <a:xfrm rot="348787">
            <a:off x="9798042" y="4603186"/>
            <a:ext cx="1672290" cy="1672290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7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31000" y="3879000"/>
            <a:ext cx="1890000" cy="252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/>
          <a:srcRect/>
          <a:stretch/>
        </p:blipFill>
        <p:spPr>
          <a:xfrm rot="749065">
            <a:off x="9824531" y="5638627"/>
            <a:ext cx="971627" cy="879091"/>
          </a:xfrm>
          <a:prstGeom prst="rect">
            <a:avLst/>
          </a:prstGeom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16000" y="3924000"/>
            <a:ext cx="1867500" cy="252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01000" y="3924000"/>
            <a:ext cx="1861622" cy="252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86000" y="3924000"/>
            <a:ext cx="1884324" cy="252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16000" y="3924000"/>
            <a:ext cx="1845000" cy="252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email"/>
          <a:srcRect/>
          <a:stretch/>
        </p:blipFill>
        <p:spPr>
          <a:xfrm rot="21130812">
            <a:off x="432682" y="5773114"/>
            <a:ext cx="777502" cy="81284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6000" y="0"/>
            <a:ext cx="11745000" cy="639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</a:rPr>
              <a:t>Методическое и дидактическое обеспечение</a:t>
            </a:r>
            <a:endParaRPr lang="ru-R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6000" y="1449000"/>
            <a:ext cx="876000" cy="21655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21117748">
            <a:off x="344612" y="5602078"/>
            <a:ext cx="972697" cy="119378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16000" y="909000"/>
            <a:ext cx="1799999" cy="2454877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541000" y="909000"/>
            <a:ext cx="1800803" cy="24300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21117748">
            <a:off x="279680" y="2681138"/>
            <a:ext cx="972697" cy="11937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21117748">
            <a:off x="2619680" y="2681138"/>
            <a:ext cx="972697" cy="11937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21117748">
            <a:off x="2889681" y="5602079"/>
            <a:ext cx="972697" cy="11937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185642">
            <a:off x="5229682" y="5602076"/>
            <a:ext cx="972697" cy="119378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21117748">
            <a:off x="7569682" y="5602077"/>
            <a:ext cx="972697" cy="11937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11000" y="819000"/>
            <a:ext cx="562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Методическое обеспечение программы включает: </a:t>
            </a:r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0850" indent="-17780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формы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методы, приёмы, особенности организации образовательно-воспитательного процесса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; </a:t>
            </a:r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0850" indent="-17780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перечень методического и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дидактического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обеспечения;</a:t>
            </a:r>
          </a:p>
          <a:p>
            <a:pPr marL="450850" indent="-17780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перечень материально-технического обеспечения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1" y="99000"/>
            <a:ext cx="900000" cy="6761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734230">
            <a:off x="9845731" y="5537933"/>
            <a:ext cx="972697" cy="1193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 cstate="print"/>
          <a:srcRect l="56644" t="46720" r="18996" b="9973"/>
          <a:stretch/>
        </p:blipFill>
        <p:spPr>
          <a:xfrm rot="21060141">
            <a:off x="2661074" y="2807070"/>
            <a:ext cx="839679" cy="839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 cstate="print"/>
          <a:srcRect l="56643" t="46719" r="18258" b="7349"/>
          <a:stretch/>
        </p:blipFill>
        <p:spPr>
          <a:xfrm rot="21021942">
            <a:off x="2958204" y="5764199"/>
            <a:ext cx="800847" cy="824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6" cstate="print"/>
          <a:srcRect l="56643" t="47375" r="18627" b="8662"/>
          <a:stretch/>
        </p:blipFill>
        <p:spPr>
          <a:xfrm rot="21106158">
            <a:off x="7651031" y="5793968"/>
            <a:ext cx="810000" cy="81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/>
          <a:srcRect l="56643" t="47375" r="18997" b="8662"/>
          <a:stretch/>
        </p:blipFill>
        <p:spPr>
          <a:xfrm rot="269436">
            <a:off x="5252628" y="5772680"/>
            <a:ext cx="868194" cy="8813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/>
          <a:srcRect l="56644" t="46719" r="18996" b="9974"/>
          <a:stretch/>
        </p:blipFill>
        <p:spPr>
          <a:xfrm rot="21270654">
            <a:off x="302693" y="2816173"/>
            <a:ext cx="884897" cy="884897"/>
          </a:xfrm>
          <a:prstGeom prst="rect">
            <a:avLst/>
          </a:prstGeom>
        </p:spPr>
      </p:pic>
      <p:sp>
        <p:nvSpPr>
          <p:cNvPr id="27" name="Управляющая кнопка: домой 26">
            <a:hlinkClick r:id="rId19" action="ppaction://hlinksldjump" highlightClick="1"/>
          </p:cNvPr>
          <p:cNvSpPr/>
          <p:nvPr/>
        </p:nvSpPr>
        <p:spPr>
          <a:xfrm>
            <a:off x="11631000" y="6354000"/>
            <a:ext cx="405000" cy="369000"/>
          </a:xfrm>
          <a:prstGeom prst="actionButtonHom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>
            <a:hlinkClick r:id="rId20" action="ppaction://hlinksldjump"/>
          </p:cNvPr>
          <p:cNvSpPr/>
          <p:nvPr/>
        </p:nvSpPr>
        <p:spPr>
          <a:xfrm>
            <a:off x="6501000" y="6354000"/>
            <a:ext cx="405000" cy="5040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4322</TotalTime>
  <Words>1303</Words>
  <Application>Microsoft Office PowerPoint</Application>
  <PresentationFormat>Произвольный</PresentationFormat>
  <Paragraphs>166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Методический кейс к дополнительной общеобразовательной общеразвивающей программе «NewsМaker в журналистике» «В центре событий»</vt:lpstr>
      <vt:lpstr>Слайд 2</vt:lpstr>
      <vt:lpstr>Детскому медиацентру «В центре событиц» 9 лет. НО! 07.09.2023г. он получил статус «городского детского медиацентра»! Теперь  в нашей команде более 80 ребят из 20 образовательных организаций Киселевского городского округа. И у нас есть оригинальный авторский бренд бук.</vt:lpstr>
      <vt:lpstr>Будем знакомы! Команда медиацентра  «В центре событий»</vt:lpstr>
      <vt:lpstr>Слайд 5</vt:lpstr>
      <vt:lpstr>Слайд 6</vt:lpstr>
      <vt:lpstr>Планируемые результаты реализации программы</vt:lpstr>
      <vt:lpstr>Контроль и мониторинг результатов реализации  ДООП «NewsМaker в журналистике» </vt:lpstr>
      <vt:lpstr>Методическое и дидактическое обеспечение</vt:lpstr>
      <vt:lpstr>Мастер-класс «Чек-лист»</vt:lpstr>
      <vt:lpstr>Воспитательный компонент</vt:lpstr>
      <vt:lpstr>Результативность образовательно-воспитательной деятельности по ДООП «NewsМaker в журналистике» </vt:lpstr>
      <vt:lpstr>Профильные смены</vt:lpstr>
      <vt:lpstr>Профильные смены</vt:lpstr>
      <vt:lpstr>«Цифровые следы»</vt:lpstr>
      <vt:lpstr>Проба пера</vt:lpstr>
      <vt:lpstr>Проектная деятельность и  социальное партнёрство</vt:lpstr>
      <vt:lpstr>Наши контакты: Адрес: 652700, г. Киселёвск, ул. Унжакова, 4  Раб. тел.: +7 (38464) 2-15-64, 2-01-83 e-mail: cdtcenter_1952@mail.ru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Ольга</cp:lastModifiedBy>
  <cp:revision>226</cp:revision>
  <dcterms:created xsi:type="dcterms:W3CDTF">2020-07-05T17:04:43Z</dcterms:created>
  <dcterms:modified xsi:type="dcterms:W3CDTF">2024-04-14T13:04:45Z</dcterms:modified>
</cp:coreProperties>
</file>